
<file path=[Content_Types].xml><?xml version="1.0" encoding="utf-8"?>
<Types xmlns="http://schemas.openxmlformats.org/package/2006/content-types">
  <Default Extension="png" ContentType="image/png"/>
  <Default Extension="mp3" ContentType="audio/unknown"/>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85" r:id="rId3"/>
    <p:sldId id="287" r:id="rId4"/>
    <p:sldId id="289" r:id="rId5"/>
    <p:sldId id="290" r:id="rId6"/>
    <p:sldId id="291" r:id="rId7"/>
    <p:sldId id="286" r:id="rId8"/>
    <p:sldId id="292" r:id="rId9"/>
    <p:sldId id="294" r:id="rId10"/>
    <p:sldId id="293" r:id="rId11"/>
    <p:sldId id="295" r:id="rId12"/>
    <p:sldId id="296" r:id="rId13"/>
    <p:sldId id="305" r:id="rId14"/>
    <p:sldId id="306" r:id="rId15"/>
    <p:sldId id="297" r:id="rId16"/>
    <p:sldId id="298" r:id="rId17"/>
    <p:sldId id="300" r:id="rId18"/>
    <p:sldId id="299" r:id="rId19"/>
    <p:sldId id="301" r:id="rId20"/>
    <p:sldId id="302" r:id="rId21"/>
    <p:sldId id="303" r:id="rId22"/>
    <p:sldId id="304" r:id="rId23"/>
    <p:sldId id="280" r:id="rId24"/>
  </p:sldIdLst>
  <p:sldSz cx="9144000" cy="5143500" type="screen16x9"/>
  <p:notesSz cx="6858000" cy="9144000"/>
  <p:embeddedFontLst>
    <p:embeddedFont>
      <p:font typeface="Roboto Slab" charset="0"/>
      <p:regular r:id="rId26"/>
      <p:bold r:id="rId27"/>
    </p:embeddedFont>
    <p:embeddedFont>
      <p:font typeface="Nixie One"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1A81358-8B59-4D18-96A0-5707F7E971B5}">
  <a:tblStyle styleId="{91A81358-8B59-4D18-96A0-5707F7E971B5}"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2" d="100"/>
          <a:sy n="102" d="100"/>
        </p:scale>
        <p:origin x="-44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viewProps" Target="viewProps.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jpg>
</file>

<file path=ppt/media/image26.jpg>
</file>

<file path=ppt/media/image27.png>
</file>

<file path=ppt/media/image28.png>
</file>

<file path=ppt/media/image29.jpeg>
</file>

<file path=ppt/media/image3.jpg>
</file>

<file path=ppt/media/image30.png>
</file>

<file path=ppt/media/image4.gif>
</file>

<file path=ppt/media/image5.jpeg>
</file>

<file path=ppt/media/image6.jpg>
</file>

<file path=ppt/media/image7.jpg>
</file>

<file path=ppt/media/image8.gif>
</file>

<file path=ppt/media/image9.gif>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23958190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Shape 3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0" name="Shape 37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Shape 4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4" name="Shape 4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8"/>
        <p:cNvGrpSpPr/>
        <p:nvPr/>
      </p:nvGrpSpPr>
      <p:grpSpPr>
        <a:xfrm>
          <a:off x="0" y="0"/>
          <a:ext cx="0" cy="0"/>
          <a:chOff x="0" y="0"/>
          <a:chExt cx="0" cy="0"/>
        </a:xfrm>
      </p:grpSpPr>
      <p:sp>
        <p:nvSpPr>
          <p:cNvPr id="9" name="Shape 9"/>
          <p:cNvSpPr/>
          <p:nvPr/>
        </p:nvSpPr>
        <p:spPr>
          <a:xfrm>
            <a:off x="0" y="4288500"/>
            <a:ext cx="9144000" cy="247500"/>
          </a:xfrm>
          <a:prstGeom prst="rect">
            <a:avLst/>
          </a:prstGeom>
          <a:solidFill>
            <a:srgbClr val="165751"/>
          </a:solidFill>
          <a:ln>
            <a:noFill/>
          </a:ln>
        </p:spPr>
        <p:txBody>
          <a:bodyPr lIns="91425" tIns="91425" rIns="91425" bIns="91425" anchor="ctr" anchorCtr="0">
            <a:noAutofit/>
          </a:bodyPr>
          <a:lstStyle/>
          <a:p>
            <a:pPr lvl="0">
              <a:spcBef>
                <a:spcPts val="0"/>
              </a:spcBef>
              <a:buNone/>
            </a:pPr>
            <a:endParaRPr/>
          </a:p>
        </p:txBody>
      </p:sp>
      <p:sp>
        <p:nvSpPr>
          <p:cNvPr id="10" name="Shape 10"/>
          <p:cNvSpPr/>
          <p:nvPr/>
        </p:nvSpPr>
        <p:spPr>
          <a:xfrm>
            <a:off x="0" y="0"/>
            <a:ext cx="9144000" cy="530699"/>
          </a:xfrm>
          <a:prstGeom prst="rect">
            <a:avLst/>
          </a:prstGeom>
          <a:solidFill>
            <a:srgbClr val="18637B"/>
          </a:solidFill>
          <a:ln>
            <a:noFill/>
          </a:ln>
        </p:spPr>
        <p:txBody>
          <a:bodyPr lIns="91425" tIns="91425" rIns="91425" bIns="91425" anchor="ctr" anchorCtr="0">
            <a:noAutofit/>
          </a:bodyPr>
          <a:lstStyle/>
          <a:p>
            <a:pPr lvl="0" rtl="0">
              <a:spcBef>
                <a:spcPts val="0"/>
              </a:spcBef>
              <a:buNone/>
            </a:pPr>
            <a:endParaRPr>
              <a:solidFill>
                <a:srgbClr val="114454"/>
              </a:solidFill>
            </a:endParaRPr>
          </a:p>
        </p:txBody>
      </p:sp>
      <p:sp>
        <p:nvSpPr>
          <p:cNvPr id="11" name="Shape 11"/>
          <p:cNvSpPr/>
          <p:nvPr/>
        </p:nvSpPr>
        <p:spPr>
          <a:xfrm>
            <a:off x="0" y="500625"/>
            <a:ext cx="9144000" cy="3824100"/>
          </a:xfrm>
          <a:prstGeom prst="rect">
            <a:avLst/>
          </a:prstGeom>
          <a:solidFill>
            <a:srgbClr val="124057"/>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0" y="4493604"/>
            <a:ext cx="9144000" cy="118200"/>
          </a:xfrm>
          <a:prstGeom prst="rect">
            <a:avLst/>
          </a:prstGeom>
          <a:solidFill>
            <a:srgbClr val="3B8D61"/>
          </a:solidFill>
          <a:ln>
            <a:noFill/>
          </a:ln>
        </p:spPr>
        <p:txBody>
          <a:bodyPr lIns="91425" tIns="91425" rIns="91425" bIns="91425" anchor="ctr" anchorCtr="0">
            <a:noAutofit/>
          </a:bodyPr>
          <a:lstStyle/>
          <a:p>
            <a:pPr lvl="0">
              <a:spcBef>
                <a:spcPts val="0"/>
              </a:spcBef>
              <a:buNone/>
            </a:pPr>
            <a:endParaRPr/>
          </a:p>
        </p:txBody>
      </p:sp>
      <p:sp>
        <p:nvSpPr>
          <p:cNvPr id="13" name="Shape 13"/>
          <p:cNvSpPr/>
          <p:nvPr/>
        </p:nvSpPr>
        <p:spPr>
          <a:xfrm>
            <a:off x="0" y="4584075"/>
            <a:ext cx="9144000" cy="559499"/>
          </a:xfrm>
          <a:prstGeom prst="rect">
            <a:avLst/>
          </a:prstGeom>
          <a:solidFill>
            <a:srgbClr val="94BF6E"/>
          </a:solidFill>
          <a:ln>
            <a:noFill/>
          </a:ln>
        </p:spPr>
        <p:txBody>
          <a:bodyPr lIns="91425" tIns="91425" rIns="91425" bIns="91425" anchor="ctr" anchorCtr="0">
            <a:noAutofit/>
          </a:bodyPr>
          <a:lstStyle/>
          <a:p>
            <a:pPr lvl="0">
              <a:spcBef>
                <a:spcPts val="0"/>
              </a:spcBef>
              <a:buNone/>
            </a:pPr>
            <a:endParaRPr/>
          </a:p>
        </p:txBody>
      </p:sp>
      <p:sp>
        <p:nvSpPr>
          <p:cNvPr id="14" name="Shape 14"/>
          <p:cNvSpPr txBox="1">
            <a:spLocks noGrp="1"/>
          </p:cNvSpPr>
          <p:nvPr>
            <p:ph type="ctrTitle"/>
          </p:nvPr>
        </p:nvSpPr>
        <p:spPr>
          <a:xfrm>
            <a:off x="685800" y="2601425"/>
            <a:ext cx="5810400" cy="1159799"/>
          </a:xfrm>
          <a:prstGeom prst="rect">
            <a:avLst/>
          </a:prstGeom>
        </p:spPr>
        <p:txBody>
          <a:bodyPr lIns="91425" tIns="91425" rIns="91425" bIns="91425" anchor="b" anchorCtr="0"/>
          <a:lstStyle>
            <a:lvl1pPr lvl="0">
              <a:spcBef>
                <a:spcPts val="0"/>
              </a:spcBef>
              <a:buSzPct val="100000"/>
              <a:defRPr sz="4800"/>
            </a:lvl1pPr>
            <a:lvl2pPr lvl="1" algn="ctr">
              <a:spcBef>
                <a:spcPts val="0"/>
              </a:spcBef>
              <a:buSzPct val="100000"/>
              <a:defRPr sz="6000"/>
            </a:lvl2pPr>
            <a:lvl3pPr lvl="2" algn="ctr">
              <a:spcBef>
                <a:spcPts val="0"/>
              </a:spcBef>
              <a:buSzPct val="100000"/>
              <a:defRPr sz="6000"/>
            </a:lvl3pPr>
            <a:lvl4pPr lvl="3" algn="ctr">
              <a:spcBef>
                <a:spcPts val="0"/>
              </a:spcBef>
              <a:buSzPct val="100000"/>
              <a:defRPr sz="6000"/>
            </a:lvl4pPr>
            <a:lvl5pPr lvl="4" algn="ctr">
              <a:spcBef>
                <a:spcPts val="0"/>
              </a:spcBef>
              <a:buSzPct val="100000"/>
              <a:defRPr sz="6000"/>
            </a:lvl5pPr>
            <a:lvl6pPr lvl="5" algn="ctr">
              <a:spcBef>
                <a:spcPts val="0"/>
              </a:spcBef>
              <a:buSzPct val="100000"/>
              <a:defRPr sz="6000"/>
            </a:lvl6pPr>
            <a:lvl7pPr lvl="6" algn="ctr">
              <a:spcBef>
                <a:spcPts val="0"/>
              </a:spcBef>
              <a:buSzPct val="100000"/>
              <a:defRPr sz="6000"/>
            </a:lvl7pPr>
            <a:lvl8pPr lvl="7" algn="ctr">
              <a:spcBef>
                <a:spcPts val="0"/>
              </a:spcBef>
              <a:buSzPct val="100000"/>
              <a:defRPr sz="6000"/>
            </a:lvl8pPr>
            <a:lvl9pPr lvl="8" algn="ctr">
              <a:spcBef>
                <a:spcPts val="0"/>
              </a:spcBef>
              <a:buSzPct val="100000"/>
              <a:defRPr sz="6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Caption">
    <p:spTree>
      <p:nvGrpSpPr>
        <p:cNvPr id="1" name="Shape 69"/>
        <p:cNvGrpSpPr/>
        <p:nvPr/>
      </p:nvGrpSpPr>
      <p:grpSpPr>
        <a:xfrm>
          <a:off x="0" y="0"/>
          <a:ext cx="0" cy="0"/>
          <a:chOff x="0" y="0"/>
          <a:chExt cx="0" cy="0"/>
        </a:xfrm>
      </p:grpSpPr>
      <p:sp>
        <p:nvSpPr>
          <p:cNvPr id="70" name="Shape 70"/>
          <p:cNvSpPr txBox="1">
            <a:spLocks noGrp="1"/>
          </p:cNvSpPr>
          <p:nvPr>
            <p:ph type="body" idx="1"/>
          </p:nvPr>
        </p:nvSpPr>
        <p:spPr>
          <a:xfrm>
            <a:off x="457200" y="4406309"/>
            <a:ext cx="8229600" cy="519599"/>
          </a:xfrm>
          <a:prstGeom prst="rect">
            <a:avLst/>
          </a:prstGeom>
        </p:spPr>
        <p:txBody>
          <a:bodyPr lIns="91425" tIns="91425" rIns="91425" bIns="91425" anchor="t" anchorCtr="0"/>
          <a:lstStyle>
            <a:lvl1pPr lvl="0" algn="ctr">
              <a:spcBef>
                <a:spcPts val="360"/>
              </a:spcBef>
              <a:buSzPct val="100000"/>
              <a:buNone/>
              <a:defRPr sz="1800"/>
            </a:lvl1pPr>
          </a:lstStyle>
          <a:p>
            <a:endParaRPr/>
          </a:p>
        </p:txBody>
      </p:sp>
      <p:sp>
        <p:nvSpPr>
          <p:cNvPr id="71" name="Shape 71"/>
          <p:cNvSpPr/>
          <p:nvPr/>
        </p:nvSpPr>
        <p:spPr>
          <a:xfrm>
            <a:off x="0" y="0"/>
            <a:ext cx="247200" cy="530699"/>
          </a:xfrm>
          <a:prstGeom prst="rect">
            <a:avLst/>
          </a:prstGeom>
          <a:solidFill>
            <a:srgbClr val="18637B"/>
          </a:solidFill>
          <a:ln>
            <a:noFill/>
          </a:ln>
        </p:spPr>
        <p:txBody>
          <a:bodyPr lIns="91425" tIns="91425" rIns="91425" bIns="91425" anchor="ctr" anchorCtr="0">
            <a:noAutofit/>
          </a:bodyPr>
          <a:lstStyle/>
          <a:p>
            <a:pPr lvl="0" rtl="0">
              <a:spcBef>
                <a:spcPts val="0"/>
              </a:spcBef>
              <a:buNone/>
            </a:pPr>
            <a:endParaRPr>
              <a:solidFill>
                <a:srgbClr val="114454"/>
              </a:solidFill>
            </a:endParaRPr>
          </a:p>
        </p:txBody>
      </p:sp>
      <p:sp>
        <p:nvSpPr>
          <p:cNvPr id="72" name="Shape 72"/>
          <p:cNvSpPr/>
          <p:nvPr/>
        </p:nvSpPr>
        <p:spPr>
          <a:xfrm>
            <a:off x="0" y="500625"/>
            <a:ext cx="247200" cy="1058699"/>
          </a:xfrm>
          <a:prstGeom prst="rect">
            <a:avLst/>
          </a:prstGeom>
          <a:solidFill>
            <a:srgbClr val="124057"/>
          </a:solidFill>
          <a:ln>
            <a:noFill/>
          </a:ln>
        </p:spPr>
        <p:txBody>
          <a:bodyPr lIns="91425" tIns="91425" rIns="91425" bIns="91425" anchor="ctr" anchorCtr="0">
            <a:noAutofit/>
          </a:bodyPr>
          <a:lstStyle/>
          <a:p>
            <a:pPr lvl="0">
              <a:spcBef>
                <a:spcPts val="0"/>
              </a:spcBef>
              <a:buNone/>
            </a:pPr>
            <a:endParaRPr/>
          </a:p>
        </p:txBody>
      </p:sp>
      <p:sp>
        <p:nvSpPr>
          <p:cNvPr id="73" name="Shape 73"/>
          <p:cNvSpPr/>
          <p:nvPr/>
        </p:nvSpPr>
        <p:spPr>
          <a:xfrm>
            <a:off x="0" y="1553405"/>
            <a:ext cx="247200" cy="1532700"/>
          </a:xfrm>
          <a:prstGeom prst="rect">
            <a:avLst/>
          </a:prstGeom>
          <a:solidFill>
            <a:srgbClr val="165751"/>
          </a:solidFill>
          <a:ln>
            <a:noFill/>
          </a:ln>
        </p:spPr>
        <p:txBody>
          <a:bodyPr lIns="91425" tIns="91425" rIns="91425" bIns="91425" anchor="ctr" anchorCtr="0">
            <a:noAutofit/>
          </a:bodyPr>
          <a:lstStyle/>
          <a:p>
            <a:pPr lvl="0">
              <a:spcBef>
                <a:spcPts val="0"/>
              </a:spcBef>
              <a:buNone/>
            </a:pPr>
            <a:endParaRPr/>
          </a:p>
        </p:txBody>
      </p:sp>
      <p:sp>
        <p:nvSpPr>
          <p:cNvPr id="74" name="Shape 74"/>
          <p:cNvSpPr/>
          <p:nvPr/>
        </p:nvSpPr>
        <p:spPr>
          <a:xfrm>
            <a:off x="0" y="3086100"/>
            <a:ext cx="247200" cy="605400"/>
          </a:xfrm>
          <a:prstGeom prst="rect">
            <a:avLst/>
          </a:prstGeom>
          <a:solidFill>
            <a:srgbClr val="3B8D61"/>
          </a:solidFill>
          <a:ln>
            <a:noFill/>
          </a:ln>
        </p:spPr>
        <p:txBody>
          <a:bodyPr lIns="91425" tIns="91425" rIns="91425" bIns="91425" anchor="ctr" anchorCtr="0">
            <a:noAutofit/>
          </a:bodyPr>
          <a:lstStyle/>
          <a:p>
            <a:pPr lvl="0">
              <a:spcBef>
                <a:spcPts val="0"/>
              </a:spcBef>
              <a:buNone/>
            </a:pPr>
            <a:endParaRPr/>
          </a:p>
        </p:txBody>
      </p:sp>
      <p:sp>
        <p:nvSpPr>
          <p:cNvPr id="75" name="Shape 75"/>
          <p:cNvSpPr/>
          <p:nvPr/>
        </p:nvSpPr>
        <p:spPr>
          <a:xfrm>
            <a:off x="0" y="3691500"/>
            <a:ext cx="247200" cy="1451999"/>
          </a:xfrm>
          <a:prstGeom prst="rect">
            <a:avLst/>
          </a:prstGeom>
          <a:solidFill>
            <a:srgbClr val="94BF6E"/>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Blank style B">
    <p:spTree>
      <p:nvGrpSpPr>
        <p:cNvPr id="1" name="Shape 88"/>
        <p:cNvGrpSpPr/>
        <p:nvPr/>
      </p:nvGrpSpPr>
      <p:grpSpPr>
        <a:xfrm>
          <a:off x="0" y="0"/>
          <a:ext cx="0" cy="0"/>
          <a:chOff x="0" y="0"/>
          <a:chExt cx="0" cy="0"/>
        </a:xfrm>
      </p:grpSpPr>
      <p:sp>
        <p:nvSpPr>
          <p:cNvPr id="89" name="Shape 89"/>
          <p:cNvSpPr/>
          <p:nvPr/>
        </p:nvSpPr>
        <p:spPr>
          <a:xfrm>
            <a:off x="0" y="4294550"/>
            <a:ext cx="9144000" cy="241199"/>
          </a:xfrm>
          <a:prstGeom prst="rect">
            <a:avLst/>
          </a:prstGeom>
          <a:solidFill>
            <a:srgbClr val="165751"/>
          </a:solidFill>
          <a:ln>
            <a:noFill/>
          </a:ln>
        </p:spPr>
        <p:txBody>
          <a:bodyPr lIns="91425" tIns="91425" rIns="91425" bIns="91425" anchor="ctr" anchorCtr="0">
            <a:noAutofit/>
          </a:bodyPr>
          <a:lstStyle/>
          <a:p>
            <a:pPr lvl="0">
              <a:spcBef>
                <a:spcPts val="0"/>
              </a:spcBef>
              <a:buNone/>
            </a:pPr>
            <a:endParaRPr/>
          </a:p>
        </p:txBody>
      </p:sp>
      <p:sp>
        <p:nvSpPr>
          <p:cNvPr id="90" name="Shape 90"/>
          <p:cNvSpPr/>
          <p:nvPr/>
        </p:nvSpPr>
        <p:spPr>
          <a:xfrm>
            <a:off x="0" y="0"/>
            <a:ext cx="9144000" cy="530699"/>
          </a:xfrm>
          <a:prstGeom prst="rect">
            <a:avLst/>
          </a:prstGeom>
          <a:solidFill>
            <a:srgbClr val="18637B"/>
          </a:solidFill>
          <a:ln>
            <a:noFill/>
          </a:ln>
        </p:spPr>
        <p:txBody>
          <a:bodyPr lIns="91425" tIns="91425" rIns="91425" bIns="91425" anchor="ctr" anchorCtr="0">
            <a:noAutofit/>
          </a:bodyPr>
          <a:lstStyle/>
          <a:p>
            <a:pPr lvl="0" rtl="0">
              <a:spcBef>
                <a:spcPts val="0"/>
              </a:spcBef>
              <a:buNone/>
            </a:pPr>
            <a:endParaRPr>
              <a:solidFill>
                <a:srgbClr val="114454"/>
              </a:solidFill>
            </a:endParaRPr>
          </a:p>
        </p:txBody>
      </p:sp>
      <p:sp>
        <p:nvSpPr>
          <p:cNvPr id="91" name="Shape 91"/>
          <p:cNvSpPr/>
          <p:nvPr/>
        </p:nvSpPr>
        <p:spPr>
          <a:xfrm>
            <a:off x="0" y="500625"/>
            <a:ext cx="9144000" cy="3824100"/>
          </a:xfrm>
          <a:prstGeom prst="rect">
            <a:avLst/>
          </a:prstGeom>
          <a:solidFill>
            <a:srgbClr val="124057"/>
          </a:solidFill>
          <a:ln>
            <a:noFill/>
          </a:ln>
        </p:spPr>
        <p:txBody>
          <a:bodyPr lIns="91425" tIns="91425" rIns="91425" bIns="91425" anchor="ctr" anchorCtr="0">
            <a:noAutofit/>
          </a:bodyPr>
          <a:lstStyle/>
          <a:p>
            <a:pPr lvl="0">
              <a:spcBef>
                <a:spcPts val="0"/>
              </a:spcBef>
              <a:buNone/>
            </a:pPr>
            <a:endParaRPr/>
          </a:p>
        </p:txBody>
      </p:sp>
      <p:sp>
        <p:nvSpPr>
          <p:cNvPr id="92" name="Shape 92"/>
          <p:cNvSpPr/>
          <p:nvPr/>
        </p:nvSpPr>
        <p:spPr>
          <a:xfrm>
            <a:off x="0" y="4493604"/>
            <a:ext cx="9144000" cy="118200"/>
          </a:xfrm>
          <a:prstGeom prst="rect">
            <a:avLst/>
          </a:prstGeom>
          <a:solidFill>
            <a:srgbClr val="3B8D61"/>
          </a:solidFill>
          <a:ln>
            <a:noFill/>
          </a:ln>
        </p:spPr>
        <p:txBody>
          <a:bodyPr lIns="91425" tIns="91425" rIns="91425" bIns="91425" anchor="ctr" anchorCtr="0">
            <a:noAutofit/>
          </a:bodyPr>
          <a:lstStyle/>
          <a:p>
            <a:pPr lvl="0">
              <a:spcBef>
                <a:spcPts val="0"/>
              </a:spcBef>
              <a:buNone/>
            </a:pPr>
            <a:endParaRPr/>
          </a:p>
        </p:txBody>
      </p:sp>
      <p:sp>
        <p:nvSpPr>
          <p:cNvPr id="93" name="Shape 93"/>
          <p:cNvSpPr/>
          <p:nvPr/>
        </p:nvSpPr>
        <p:spPr>
          <a:xfrm>
            <a:off x="0" y="4584075"/>
            <a:ext cx="9144000" cy="559499"/>
          </a:xfrm>
          <a:prstGeom prst="rect">
            <a:avLst/>
          </a:prstGeom>
          <a:solidFill>
            <a:srgbClr val="94BF6E"/>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Subtitle">
    <p:spTree>
      <p:nvGrpSpPr>
        <p:cNvPr id="1" name="Shape 15"/>
        <p:cNvGrpSpPr/>
        <p:nvPr/>
      </p:nvGrpSpPr>
      <p:grpSpPr>
        <a:xfrm>
          <a:off x="0" y="0"/>
          <a:ext cx="0" cy="0"/>
          <a:chOff x="0" y="0"/>
          <a:chExt cx="0" cy="0"/>
        </a:xfrm>
      </p:grpSpPr>
      <p:sp>
        <p:nvSpPr>
          <p:cNvPr id="16" name="Shape 16"/>
          <p:cNvSpPr txBox="1">
            <a:spLocks noGrp="1"/>
          </p:cNvSpPr>
          <p:nvPr>
            <p:ph type="ctrTitle"/>
          </p:nvPr>
        </p:nvSpPr>
        <p:spPr>
          <a:xfrm>
            <a:off x="4113600" y="2878750"/>
            <a:ext cx="4505699" cy="1159799"/>
          </a:xfrm>
          <a:prstGeom prst="rect">
            <a:avLst/>
          </a:prstGeom>
        </p:spPr>
        <p:txBody>
          <a:bodyPr lIns="91425" tIns="91425" rIns="91425" bIns="91425" anchor="b" anchorCtr="0"/>
          <a:lstStyle>
            <a:lvl1pPr lvl="0" rtl="0">
              <a:spcBef>
                <a:spcPts val="0"/>
              </a:spcBef>
              <a:buClr>
                <a:srgbClr val="114454"/>
              </a:buClr>
              <a:buSzPct val="100000"/>
              <a:defRPr sz="4800">
                <a:solidFill>
                  <a:srgbClr val="114454"/>
                </a:solidFill>
              </a:defRPr>
            </a:lvl1pPr>
            <a:lvl2pPr lvl="1" rtl="0">
              <a:spcBef>
                <a:spcPts val="0"/>
              </a:spcBef>
              <a:buClr>
                <a:srgbClr val="114454"/>
              </a:buClr>
              <a:buSzPct val="100000"/>
              <a:defRPr sz="4800">
                <a:solidFill>
                  <a:srgbClr val="114454"/>
                </a:solidFill>
              </a:defRPr>
            </a:lvl2pPr>
            <a:lvl3pPr lvl="2" rtl="0">
              <a:spcBef>
                <a:spcPts val="0"/>
              </a:spcBef>
              <a:buClr>
                <a:srgbClr val="114454"/>
              </a:buClr>
              <a:buSzPct val="100000"/>
              <a:defRPr sz="4800">
                <a:solidFill>
                  <a:srgbClr val="114454"/>
                </a:solidFill>
              </a:defRPr>
            </a:lvl3pPr>
            <a:lvl4pPr lvl="3" rtl="0">
              <a:spcBef>
                <a:spcPts val="0"/>
              </a:spcBef>
              <a:buClr>
                <a:srgbClr val="114454"/>
              </a:buClr>
              <a:buSzPct val="100000"/>
              <a:defRPr sz="4800">
                <a:solidFill>
                  <a:srgbClr val="114454"/>
                </a:solidFill>
              </a:defRPr>
            </a:lvl4pPr>
            <a:lvl5pPr lvl="4" rtl="0">
              <a:spcBef>
                <a:spcPts val="0"/>
              </a:spcBef>
              <a:buClr>
                <a:srgbClr val="114454"/>
              </a:buClr>
              <a:buSzPct val="100000"/>
              <a:defRPr sz="4800">
                <a:solidFill>
                  <a:srgbClr val="114454"/>
                </a:solidFill>
              </a:defRPr>
            </a:lvl5pPr>
            <a:lvl6pPr lvl="5" rtl="0">
              <a:spcBef>
                <a:spcPts val="0"/>
              </a:spcBef>
              <a:buClr>
                <a:srgbClr val="114454"/>
              </a:buClr>
              <a:buSzPct val="100000"/>
              <a:defRPr sz="4800">
                <a:solidFill>
                  <a:srgbClr val="114454"/>
                </a:solidFill>
              </a:defRPr>
            </a:lvl6pPr>
            <a:lvl7pPr lvl="6" rtl="0">
              <a:spcBef>
                <a:spcPts val="0"/>
              </a:spcBef>
              <a:buClr>
                <a:srgbClr val="114454"/>
              </a:buClr>
              <a:buSzPct val="100000"/>
              <a:defRPr sz="4800">
                <a:solidFill>
                  <a:srgbClr val="114454"/>
                </a:solidFill>
              </a:defRPr>
            </a:lvl7pPr>
            <a:lvl8pPr lvl="7" rtl="0">
              <a:spcBef>
                <a:spcPts val="0"/>
              </a:spcBef>
              <a:buClr>
                <a:srgbClr val="114454"/>
              </a:buClr>
              <a:buSzPct val="100000"/>
              <a:defRPr sz="4800">
                <a:solidFill>
                  <a:srgbClr val="114454"/>
                </a:solidFill>
              </a:defRPr>
            </a:lvl8pPr>
            <a:lvl9pPr lvl="8" rtl="0">
              <a:spcBef>
                <a:spcPts val="0"/>
              </a:spcBef>
              <a:buClr>
                <a:srgbClr val="114454"/>
              </a:buClr>
              <a:buSzPct val="100000"/>
              <a:defRPr sz="4800">
                <a:solidFill>
                  <a:srgbClr val="114454"/>
                </a:solidFill>
              </a:defRPr>
            </a:lvl9pPr>
          </a:lstStyle>
          <a:p>
            <a:endParaRPr/>
          </a:p>
        </p:txBody>
      </p:sp>
      <p:sp>
        <p:nvSpPr>
          <p:cNvPr id="17" name="Shape 17"/>
          <p:cNvSpPr txBox="1">
            <a:spLocks noGrp="1"/>
          </p:cNvSpPr>
          <p:nvPr>
            <p:ph type="subTitle" idx="1"/>
          </p:nvPr>
        </p:nvSpPr>
        <p:spPr>
          <a:xfrm>
            <a:off x="4113600" y="3983050"/>
            <a:ext cx="4505699" cy="784799"/>
          </a:xfrm>
          <a:prstGeom prst="rect">
            <a:avLst/>
          </a:prstGeom>
        </p:spPr>
        <p:txBody>
          <a:bodyPr lIns="91425" tIns="91425" rIns="91425" bIns="91425" anchor="t" anchorCtr="0"/>
          <a:lstStyle>
            <a:lvl1pPr lvl="0" rtl="0">
              <a:spcBef>
                <a:spcPts val="0"/>
              </a:spcBef>
              <a:buClr>
                <a:srgbClr val="94BF6E"/>
              </a:buClr>
              <a:buSzPct val="100000"/>
              <a:buNone/>
              <a:defRPr sz="1800" b="1">
                <a:solidFill>
                  <a:srgbClr val="94BF6E"/>
                </a:solidFill>
              </a:defRPr>
            </a:lvl1pPr>
            <a:lvl2pPr lvl="1" rtl="0">
              <a:spcBef>
                <a:spcPts val="0"/>
              </a:spcBef>
              <a:buClr>
                <a:srgbClr val="94BF6E"/>
              </a:buClr>
              <a:buSzPct val="100000"/>
              <a:buNone/>
              <a:defRPr sz="1800" b="1">
                <a:solidFill>
                  <a:srgbClr val="94BF6E"/>
                </a:solidFill>
              </a:defRPr>
            </a:lvl2pPr>
            <a:lvl3pPr lvl="2" rtl="0">
              <a:spcBef>
                <a:spcPts val="0"/>
              </a:spcBef>
              <a:buClr>
                <a:srgbClr val="94BF6E"/>
              </a:buClr>
              <a:buSzPct val="100000"/>
              <a:buNone/>
              <a:defRPr sz="1800" b="1">
                <a:solidFill>
                  <a:srgbClr val="94BF6E"/>
                </a:solidFill>
              </a:defRPr>
            </a:lvl3pPr>
            <a:lvl4pPr lvl="3" rtl="0">
              <a:spcBef>
                <a:spcPts val="0"/>
              </a:spcBef>
              <a:buClr>
                <a:srgbClr val="94BF6E"/>
              </a:buClr>
              <a:buNone/>
              <a:defRPr b="1">
                <a:solidFill>
                  <a:srgbClr val="94BF6E"/>
                </a:solidFill>
              </a:defRPr>
            </a:lvl4pPr>
            <a:lvl5pPr lvl="4" rtl="0">
              <a:spcBef>
                <a:spcPts val="0"/>
              </a:spcBef>
              <a:buClr>
                <a:srgbClr val="94BF6E"/>
              </a:buClr>
              <a:buNone/>
              <a:defRPr b="1">
                <a:solidFill>
                  <a:srgbClr val="94BF6E"/>
                </a:solidFill>
              </a:defRPr>
            </a:lvl5pPr>
            <a:lvl6pPr lvl="5" rtl="0">
              <a:spcBef>
                <a:spcPts val="0"/>
              </a:spcBef>
              <a:buClr>
                <a:srgbClr val="94BF6E"/>
              </a:buClr>
              <a:buNone/>
              <a:defRPr b="1">
                <a:solidFill>
                  <a:srgbClr val="94BF6E"/>
                </a:solidFill>
              </a:defRPr>
            </a:lvl6pPr>
            <a:lvl7pPr lvl="6" rtl="0">
              <a:spcBef>
                <a:spcPts val="0"/>
              </a:spcBef>
              <a:buClr>
                <a:srgbClr val="94BF6E"/>
              </a:buClr>
              <a:buNone/>
              <a:defRPr b="1">
                <a:solidFill>
                  <a:srgbClr val="94BF6E"/>
                </a:solidFill>
              </a:defRPr>
            </a:lvl7pPr>
            <a:lvl8pPr lvl="7" rtl="0">
              <a:spcBef>
                <a:spcPts val="0"/>
              </a:spcBef>
              <a:buClr>
                <a:srgbClr val="94BF6E"/>
              </a:buClr>
              <a:buNone/>
              <a:defRPr b="1">
                <a:solidFill>
                  <a:srgbClr val="94BF6E"/>
                </a:solidFill>
              </a:defRPr>
            </a:lvl8pPr>
            <a:lvl9pPr lvl="8" rtl="0">
              <a:spcBef>
                <a:spcPts val="0"/>
              </a:spcBef>
              <a:buClr>
                <a:srgbClr val="94BF6E"/>
              </a:buClr>
              <a:buNone/>
              <a:defRPr b="1">
                <a:solidFill>
                  <a:srgbClr val="94BF6E"/>
                </a:solidFill>
              </a:defRPr>
            </a:lvl9pPr>
          </a:lstStyle>
          <a:p>
            <a:endParaRPr/>
          </a:p>
        </p:txBody>
      </p:sp>
      <p:sp>
        <p:nvSpPr>
          <p:cNvPr id="18" name="Shape 18"/>
          <p:cNvSpPr/>
          <p:nvPr/>
        </p:nvSpPr>
        <p:spPr>
          <a:xfrm>
            <a:off x="0" y="4288499"/>
            <a:ext cx="3474300" cy="247500"/>
          </a:xfrm>
          <a:prstGeom prst="rect">
            <a:avLst/>
          </a:prstGeom>
          <a:solidFill>
            <a:srgbClr val="165751"/>
          </a:solidFill>
          <a:ln>
            <a:noFill/>
          </a:ln>
        </p:spPr>
        <p:txBody>
          <a:bodyPr lIns="91425" tIns="91425" rIns="91425" bIns="91425" anchor="ctr" anchorCtr="0">
            <a:noAutofit/>
          </a:bodyPr>
          <a:lstStyle/>
          <a:p>
            <a:pPr lvl="0">
              <a:spcBef>
                <a:spcPts val="0"/>
              </a:spcBef>
              <a:buNone/>
            </a:pPr>
            <a:endParaRPr/>
          </a:p>
        </p:txBody>
      </p:sp>
      <p:sp>
        <p:nvSpPr>
          <p:cNvPr id="19" name="Shape 19"/>
          <p:cNvSpPr/>
          <p:nvPr/>
        </p:nvSpPr>
        <p:spPr>
          <a:xfrm>
            <a:off x="0" y="0"/>
            <a:ext cx="3474300" cy="530699"/>
          </a:xfrm>
          <a:prstGeom prst="rect">
            <a:avLst/>
          </a:prstGeom>
          <a:solidFill>
            <a:srgbClr val="18637B"/>
          </a:solidFill>
          <a:ln>
            <a:noFill/>
          </a:ln>
        </p:spPr>
        <p:txBody>
          <a:bodyPr lIns="91425" tIns="91425" rIns="91425" bIns="91425" anchor="ctr" anchorCtr="0">
            <a:noAutofit/>
          </a:bodyPr>
          <a:lstStyle/>
          <a:p>
            <a:pPr lvl="0" rtl="0">
              <a:spcBef>
                <a:spcPts val="0"/>
              </a:spcBef>
              <a:buNone/>
            </a:pPr>
            <a:endParaRPr>
              <a:solidFill>
                <a:srgbClr val="114454"/>
              </a:solidFill>
            </a:endParaRPr>
          </a:p>
        </p:txBody>
      </p:sp>
      <p:sp>
        <p:nvSpPr>
          <p:cNvPr id="20" name="Shape 20"/>
          <p:cNvSpPr/>
          <p:nvPr/>
        </p:nvSpPr>
        <p:spPr>
          <a:xfrm>
            <a:off x="0" y="500625"/>
            <a:ext cx="3474300" cy="3824100"/>
          </a:xfrm>
          <a:prstGeom prst="rect">
            <a:avLst/>
          </a:prstGeom>
          <a:solidFill>
            <a:srgbClr val="124057"/>
          </a:solidFill>
          <a:ln>
            <a:noFill/>
          </a:ln>
        </p:spPr>
        <p:txBody>
          <a:bodyPr lIns="91425" tIns="91425" rIns="91425" bIns="91425" anchor="ctr" anchorCtr="0">
            <a:noAutofit/>
          </a:bodyPr>
          <a:lstStyle/>
          <a:p>
            <a:pPr lvl="0">
              <a:spcBef>
                <a:spcPts val="0"/>
              </a:spcBef>
              <a:buNone/>
            </a:pPr>
            <a:endParaRPr/>
          </a:p>
        </p:txBody>
      </p:sp>
      <p:sp>
        <p:nvSpPr>
          <p:cNvPr id="21" name="Shape 21"/>
          <p:cNvSpPr/>
          <p:nvPr/>
        </p:nvSpPr>
        <p:spPr>
          <a:xfrm>
            <a:off x="0" y="4493604"/>
            <a:ext cx="3474300" cy="118200"/>
          </a:xfrm>
          <a:prstGeom prst="rect">
            <a:avLst/>
          </a:prstGeom>
          <a:solidFill>
            <a:srgbClr val="3B8D61"/>
          </a:solidFill>
          <a:ln>
            <a:noFill/>
          </a:ln>
        </p:spPr>
        <p:txBody>
          <a:bodyPr lIns="91425" tIns="91425" rIns="91425" bIns="91425" anchor="ctr" anchorCtr="0">
            <a:noAutofit/>
          </a:bodyPr>
          <a:lstStyle/>
          <a:p>
            <a:pPr lvl="0">
              <a:spcBef>
                <a:spcPts val="0"/>
              </a:spcBef>
              <a:buNone/>
            </a:pPr>
            <a:endParaRPr/>
          </a:p>
        </p:txBody>
      </p:sp>
      <p:sp>
        <p:nvSpPr>
          <p:cNvPr id="22" name="Shape 22"/>
          <p:cNvSpPr/>
          <p:nvPr/>
        </p:nvSpPr>
        <p:spPr>
          <a:xfrm>
            <a:off x="0" y="4584075"/>
            <a:ext cx="3474300" cy="559499"/>
          </a:xfrm>
          <a:prstGeom prst="rect">
            <a:avLst/>
          </a:prstGeom>
          <a:solidFill>
            <a:srgbClr val="94BF6E"/>
          </a:solidFill>
          <a:ln>
            <a:noFill/>
          </a:ln>
        </p:spPr>
        <p:txBody>
          <a:bodyPr lIns="91425" tIns="91425" rIns="91425" bIns="91425" anchor="ctr" anchorCtr="0">
            <a:noAutofit/>
          </a:bodyPr>
          <a:lstStyle/>
          <a:p>
            <a:pPr lvl="0">
              <a:spcBef>
                <a:spcPts val="0"/>
              </a:spcBef>
              <a:buNone/>
            </a:pPr>
            <a:endParaRPr/>
          </a:p>
        </p:txBody>
      </p:sp>
    </p:spTree>
    <p:extLst>
      <p:ext uri="{BB962C8B-B14F-4D97-AF65-F5344CB8AC3E}">
        <p14:creationId xmlns:p14="http://schemas.microsoft.com/office/powerpoint/2010/main" val="298070243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146025" y="530725"/>
            <a:ext cx="3208799" cy="1028700"/>
          </a:xfrm>
          <a:prstGeom prst="rect">
            <a:avLst/>
          </a:prstGeom>
          <a:noFill/>
          <a:ln>
            <a:noFill/>
          </a:ln>
        </p:spPr>
        <p:txBody>
          <a:bodyPr lIns="91425" tIns="91425" rIns="91425" bIns="91425" anchor="ctr" anchorCtr="0"/>
          <a:lstStyle>
            <a:lvl1pPr lvl="0">
              <a:spcBef>
                <a:spcPts val="0"/>
              </a:spcBef>
              <a:buClr>
                <a:srgbClr val="FFFFFF"/>
              </a:buClr>
              <a:buSzPct val="100000"/>
              <a:buFont typeface="Roboto Slab"/>
              <a:buNone/>
              <a:defRPr sz="1800" b="1">
                <a:solidFill>
                  <a:srgbClr val="FFFFFF"/>
                </a:solidFill>
                <a:latin typeface="Roboto Slab"/>
                <a:ea typeface="Roboto Slab"/>
                <a:cs typeface="Roboto Slab"/>
                <a:sym typeface="Roboto Slab"/>
              </a:defRPr>
            </a:lvl1pPr>
            <a:lvl2pPr lvl="1">
              <a:spcBef>
                <a:spcPts val="0"/>
              </a:spcBef>
              <a:buClr>
                <a:srgbClr val="FFFFFF"/>
              </a:buClr>
              <a:buSzPct val="100000"/>
              <a:buFont typeface="Roboto Slab"/>
              <a:buNone/>
              <a:defRPr sz="1800" b="1">
                <a:solidFill>
                  <a:srgbClr val="FFFFFF"/>
                </a:solidFill>
                <a:latin typeface="Roboto Slab"/>
                <a:ea typeface="Roboto Slab"/>
                <a:cs typeface="Roboto Slab"/>
                <a:sym typeface="Roboto Slab"/>
              </a:defRPr>
            </a:lvl2pPr>
            <a:lvl3pPr lvl="2">
              <a:spcBef>
                <a:spcPts val="0"/>
              </a:spcBef>
              <a:buClr>
                <a:srgbClr val="FFFFFF"/>
              </a:buClr>
              <a:buSzPct val="100000"/>
              <a:buFont typeface="Roboto Slab"/>
              <a:buNone/>
              <a:defRPr sz="1800" b="1">
                <a:solidFill>
                  <a:srgbClr val="FFFFFF"/>
                </a:solidFill>
                <a:latin typeface="Roboto Slab"/>
                <a:ea typeface="Roboto Slab"/>
                <a:cs typeface="Roboto Slab"/>
                <a:sym typeface="Roboto Slab"/>
              </a:defRPr>
            </a:lvl3pPr>
            <a:lvl4pPr lvl="3">
              <a:spcBef>
                <a:spcPts val="0"/>
              </a:spcBef>
              <a:buClr>
                <a:srgbClr val="FFFFFF"/>
              </a:buClr>
              <a:buSzPct val="100000"/>
              <a:buFont typeface="Roboto Slab"/>
              <a:buNone/>
              <a:defRPr sz="1800" b="1">
                <a:solidFill>
                  <a:srgbClr val="FFFFFF"/>
                </a:solidFill>
                <a:latin typeface="Roboto Slab"/>
                <a:ea typeface="Roboto Slab"/>
                <a:cs typeface="Roboto Slab"/>
                <a:sym typeface="Roboto Slab"/>
              </a:defRPr>
            </a:lvl4pPr>
            <a:lvl5pPr lvl="4">
              <a:spcBef>
                <a:spcPts val="0"/>
              </a:spcBef>
              <a:buClr>
                <a:srgbClr val="FFFFFF"/>
              </a:buClr>
              <a:buSzPct val="100000"/>
              <a:buFont typeface="Roboto Slab"/>
              <a:buNone/>
              <a:defRPr sz="1800" b="1">
                <a:solidFill>
                  <a:srgbClr val="FFFFFF"/>
                </a:solidFill>
                <a:latin typeface="Roboto Slab"/>
                <a:ea typeface="Roboto Slab"/>
                <a:cs typeface="Roboto Slab"/>
                <a:sym typeface="Roboto Slab"/>
              </a:defRPr>
            </a:lvl5pPr>
            <a:lvl6pPr lvl="5">
              <a:spcBef>
                <a:spcPts val="0"/>
              </a:spcBef>
              <a:buClr>
                <a:srgbClr val="FFFFFF"/>
              </a:buClr>
              <a:buSzPct val="100000"/>
              <a:buFont typeface="Roboto Slab"/>
              <a:buNone/>
              <a:defRPr sz="1800" b="1">
                <a:solidFill>
                  <a:srgbClr val="FFFFFF"/>
                </a:solidFill>
                <a:latin typeface="Roboto Slab"/>
                <a:ea typeface="Roboto Slab"/>
                <a:cs typeface="Roboto Slab"/>
                <a:sym typeface="Roboto Slab"/>
              </a:defRPr>
            </a:lvl6pPr>
            <a:lvl7pPr lvl="6">
              <a:spcBef>
                <a:spcPts val="0"/>
              </a:spcBef>
              <a:buClr>
                <a:srgbClr val="FFFFFF"/>
              </a:buClr>
              <a:buSzPct val="100000"/>
              <a:buFont typeface="Roboto Slab"/>
              <a:buNone/>
              <a:defRPr sz="1800" b="1">
                <a:solidFill>
                  <a:srgbClr val="FFFFFF"/>
                </a:solidFill>
                <a:latin typeface="Roboto Slab"/>
                <a:ea typeface="Roboto Slab"/>
                <a:cs typeface="Roboto Slab"/>
                <a:sym typeface="Roboto Slab"/>
              </a:defRPr>
            </a:lvl7pPr>
            <a:lvl8pPr lvl="7">
              <a:spcBef>
                <a:spcPts val="0"/>
              </a:spcBef>
              <a:buClr>
                <a:srgbClr val="FFFFFF"/>
              </a:buClr>
              <a:buSzPct val="100000"/>
              <a:buFont typeface="Roboto Slab"/>
              <a:buNone/>
              <a:defRPr sz="1800" b="1">
                <a:solidFill>
                  <a:srgbClr val="FFFFFF"/>
                </a:solidFill>
                <a:latin typeface="Roboto Slab"/>
                <a:ea typeface="Roboto Slab"/>
                <a:cs typeface="Roboto Slab"/>
                <a:sym typeface="Roboto Slab"/>
              </a:defRPr>
            </a:lvl8pPr>
            <a:lvl9pPr lvl="8">
              <a:spcBef>
                <a:spcPts val="0"/>
              </a:spcBef>
              <a:buClr>
                <a:srgbClr val="FFFFFF"/>
              </a:buClr>
              <a:buSzPct val="100000"/>
              <a:buFont typeface="Roboto Slab"/>
              <a:buNone/>
              <a:defRPr sz="1800" b="1">
                <a:solidFill>
                  <a:srgbClr val="FFFFFF"/>
                </a:solidFill>
                <a:latin typeface="Roboto Slab"/>
                <a:ea typeface="Roboto Slab"/>
                <a:cs typeface="Roboto Slab"/>
                <a:sym typeface="Roboto Slab"/>
              </a:defRPr>
            </a:lvl9pPr>
          </a:lstStyle>
          <a:p>
            <a:endParaRPr/>
          </a:p>
        </p:txBody>
      </p:sp>
      <p:sp>
        <p:nvSpPr>
          <p:cNvPr id="7" name="Shape 7"/>
          <p:cNvSpPr txBox="1">
            <a:spLocks noGrp="1"/>
          </p:cNvSpPr>
          <p:nvPr>
            <p:ph type="body" idx="1"/>
          </p:nvPr>
        </p:nvSpPr>
        <p:spPr>
          <a:xfrm>
            <a:off x="1146025" y="1767275"/>
            <a:ext cx="7540800" cy="3158699"/>
          </a:xfrm>
          <a:prstGeom prst="rect">
            <a:avLst/>
          </a:prstGeom>
          <a:noFill/>
          <a:ln>
            <a:noFill/>
          </a:ln>
        </p:spPr>
        <p:txBody>
          <a:bodyPr lIns="91425" tIns="91425" rIns="91425" bIns="91425" anchor="t" anchorCtr="0"/>
          <a:lstStyle>
            <a:lvl1pPr lvl="0">
              <a:spcBef>
                <a:spcPts val="600"/>
              </a:spcBef>
              <a:buClr>
                <a:srgbClr val="114454"/>
              </a:buClr>
              <a:buSzPct val="100000"/>
              <a:buFont typeface="Nixie One"/>
              <a:buChar char="▪"/>
              <a:defRPr sz="3000">
                <a:solidFill>
                  <a:srgbClr val="114454"/>
                </a:solidFill>
                <a:latin typeface="Nixie One"/>
                <a:ea typeface="Nixie One"/>
                <a:cs typeface="Nixie One"/>
                <a:sym typeface="Nixie One"/>
              </a:defRPr>
            </a:lvl1pPr>
            <a:lvl2pPr lvl="1">
              <a:spcBef>
                <a:spcPts val="480"/>
              </a:spcBef>
              <a:buClr>
                <a:srgbClr val="114454"/>
              </a:buClr>
              <a:buSzPct val="100000"/>
              <a:buFont typeface="Nixie One"/>
              <a:buChar char="▫"/>
              <a:defRPr sz="2400">
                <a:solidFill>
                  <a:srgbClr val="114454"/>
                </a:solidFill>
                <a:latin typeface="Nixie One"/>
                <a:ea typeface="Nixie One"/>
                <a:cs typeface="Nixie One"/>
                <a:sym typeface="Nixie One"/>
              </a:defRPr>
            </a:lvl2pPr>
            <a:lvl3pPr lvl="2">
              <a:spcBef>
                <a:spcPts val="480"/>
              </a:spcBef>
              <a:buClr>
                <a:srgbClr val="114454"/>
              </a:buClr>
              <a:buSzPct val="100000"/>
              <a:buFont typeface="Nixie One"/>
              <a:defRPr sz="2400">
                <a:solidFill>
                  <a:srgbClr val="114454"/>
                </a:solidFill>
                <a:latin typeface="Nixie One"/>
                <a:ea typeface="Nixie One"/>
                <a:cs typeface="Nixie One"/>
                <a:sym typeface="Nixie One"/>
              </a:defRPr>
            </a:lvl3pPr>
            <a:lvl4pPr lvl="3">
              <a:spcBef>
                <a:spcPts val="360"/>
              </a:spcBef>
              <a:buClr>
                <a:srgbClr val="114454"/>
              </a:buClr>
              <a:buSzPct val="100000"/>
              <a:buFont typeface="Nixie One"/>
              <a:defRPr sz="1800">
                <a:solidFill>
                  <a:srgbClr val="114454"/>
                </a:solidFill>
                <a:latin typeface="Nixie One"/>
                <a:ea typeface="Nixie One"/>
                <a:cs typeface="Nixie One"/>
                <a:sym typeface="Nixie One"/>
              </a:defRPr>
            </a:lvl4pPr>
            <a:lvl5pPr lvl="4">
              <a:spcBef>
                <a:spcPts val="360"/>
              </a:spcBef>
              <a:buClr>
                <a:srgbClr val="114454"/>
              </a:buClr>
              <a:buSzPct val="100000"/>
              <a:buFont typeface="Nixie One"/>
              <a:defRPr sz="1800">
                <a:solidFill>
                  <a:srgbClr val="114454"/>
                </a:solidFill>
                <a:latin typeface="Nixie One"/>
                <a:ea typeface="Nixie One"/>
                <a:cs typeface="Nixie One"/>
                <a:sym typeface="Nixie One"/>
              </a:defRPr>
            </a:lvl5pPr>
            <a:lvl6pPr lvl="5">
              <a:spcBef>
                <a:spcPts val="360"/>
              </a:spcBef>
              <a:buClr>
                <a:srgbClr val="114454"/>
              </a:buClr>
              <a:buSzPct val="100000"/>
              <a:buFont typeface="Nixie One"/>
              <a:defRPr sz="1800">
                <a:solidFill>
                  <a:srgbClr val="114454"/>
                </a:solidFill>
                <a:latin typeface="Nixie One"/>
                <a:ea typeface="Nixie One"/>
                <a:cs typeface="Nixie One"/>
                <a:sym typeface="Nixie One"/>
              </a:defRPr>
            </a:lvl6pPr>
            <a:lvl7pPr lvl="6">
              <a:spcBef>
                <a:spcPts val="360"/>
              </a:spcBef>
              <a:buClr>
                <a:srgbClr val="114454"/>
              </a:buClr>
              <a:buSzPct val="100000"/>
              <a:buFont typeface="Nixie One"/>
              <a:defRPr sz="1800">
                <a:solidFill>
                  <a:srgbClr val="114454"/>
                </a:solidFill>
                <a:latin typeface="Nixie One"/>
                <a:ea typeface="Nixie One"/>
                <a:cs typeface="Nixie One"/>
                <a:sym typeface="Nixie One"/>
              </a:defRPr>
            </a:lvl7pPr>
            <a:lvl8pPr lvl="7">
              <a:spcBef>
                <a:spcPts val="360"/>
              </a:spcBef>
              <a:buClr>
                <a:srgbClr val="114454"/>
              </a:buClr>
              <a:buSzPct val="100000"/>
              <a:buFont typeface="Nixie One"/>
              <a:defRPr sz="1800">
                <a:solidFill>
                  <a:srgbClr val="114454"/>
                </a:solidFill>
                <a:latin typeface="Nixie One"/>
                <a:ea typeface="Nixie One"/>
                <a:cs typeface="Nixie One"/>
                <a:sym typeface="Nixie One"/>
              </a:defRPr>
            </a:lvl8pPr>
            <a:lvl9pPr lvl="8">
              <a:spcBef>
                <a:spcPts val="360"/>
              </a:spcBef>
              <a:buClr>
                <a:srgbClr val="114454"/>
              </a:buClr>
              <a:buSzPct val="100000"/>
              <a:buFont typeface="Nixie One"/>
              <a:defRPr sz="1800">
                <a:solidFill>
                  <a:srgbClr val="114454"/>
                </a:solidFill>
                <a:latin typeface="Nixie One"/>
                <a:ea typeface="Nixie One"/>
                <a:cs typeface="Nixie One"/>
                <a:sym typeface="Nixie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58" r:id="rId3"/>
    <p:sldLayoutId id="2147483660"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2.xml"/><Relationship Id="rId4" Type="http://schemas.openxmlformats.org/officeDocument/2006/relationships/image" Target="../media/image26.jpg"/></Relationships>
</file>

<file path=ppt/slides/_rels/slide1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gif"/><Relationship Id="rId5" Type="http://schemas.openxmlformats.org/officeDocument/2006/relationships/image" Target="../media/image3.jpg"/><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jpg"/><Relationship Id="rId4"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ctrTitle"/>
          </p:nvPr>
        </p:nvSpPr>
        <p:spPr>
          <a:xfrm>
            <a:off x="467544" y="2571750"/>
            <a:ext cx="5810400" cy="1159799"/>
          </a:xfrm>
          <a:prstGeom prst="rect">
            <a:avLst/>
          </a:prstGeom>
        </p:spPr>
        <p:txBody>
          <a:bodyPr lIns="91425" tIns="91425" rIns="91425" bIns="91425" anchor="b" anchorCtr="0">
            <a:noAutofit/>
          </a:bodyPr>
          <a:lstStyle/>
          <a:p>
            <a:pPr lvl="0">
              <a:spcBef>
                <a:spcPts val="0"/>
              </a:spcBef>
              <a:buNone/>
            </a:pPr>
            <a:r>
              <a:rPr lang="en" dirty="0" smtClean="0"/>
              <a:t>COMPUTATIONAL</a:t>
            </a:r>
            <a:br>
              <a:rPr lang="en" dirty="0" smtClean="0"/>
            </a:br>
            <a:r>
              <a:rPr lang="en" dirty="0" smtClean="0"/>
              <a:t>CREATIVITY</a:t>
            </a:r>
            <a:endParaRPr lang="en" dirty="0"/>
          </a:p>
        </p:txBody>
      </p:sp>
      <p:sp>
        <p:nvSpPr>
          <p:cNvPr id="2" name="TextBox 1"/>
          <p:cNvSpPr txBox="1"/>
          <p:nvPr/>
        </p:nvSpPr>
        <p:spPr>
          <a:xfrm>
            <a:off x="7173416" y="3722661"/>
            <a:ext cx="1420582" cy="523220"/>
          </a:xfrm>
          <a:prstGeom prst="rect">
            <a:avLst/>
          </a:prstGeom>
          <a:noFill/>
        </p:spPr>
        <p:txBody>
          <a:bodyPr wrap="none" rtlCol="0">
            <a:spAutoFit/>
          </a:bodyPr>
          <a:lstStyle/>
          <a:p>
            <a:pPr algn="ctr"/>
            <a:r>
              <a:rPr lang="en-IN" dirty="0" err="1" smtClean="0">
                <a:solidFill>
                  <a:schemeClr val="bg1"/>
                </a:solidFill>
              </a:rPr>
              <a:t>Aakanksha</a:t>
            </a:r>
            <a:r>
              <a:rPr lang="en-IN" dirty="0" smtClean="0">
                <a:solidFill>
                  <a:schemeClr val="bg1"/>
                </a:solidFill>
              </a:rPr>
              <a:t> N S</a:t>
            </a:r>
          </a:p>
          <a:p>
            <a:pPr algn="ctr"/>
            <a:r>
              <a:rPr lang="en-IN" dirty="0" smtClean="0">
                <a:solidFill>
                  <a:schemeClr val="bg1"/>
                </a:solidFill>
              </a:rPr>
              <a:t>B130203CS</a:t>
            </a:r>
            <a:endParaRPr lang="en-IN"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47664" y="209737"/>
            <a:ext cx="6183103" cy="461665"/>
          </a:xfrm>
          <a:prstGeom prst="rect">
            <a:avLst/>
          </a:prstGeom>
          <a:noFill/>
        </p:spPr>
        <p:txBody>
          <a:bodyPr wrap="none" rtlCol="0">
            <a:spAutoFit/>
          </a:bodyPr>
          <a:lstStyle/>
          <a:p>
            <a:r>
              <a:rPr lang="en-IN" sz="2400" b="1" dirty="0" smtClean="0">
                <a:solidFill>
                  <a:srgbClr val="002060"/>
                </a:solidFill>
              </a:rPr>
              <a:t>Art using Convolutional Neural Networks</a:t>
            </a:r>
            <a:endParaRPr lang="en-IN" sz="2400" b="1" dirty="0">
              <a:solidFill>
                <a:srgbClr val="002060"/>
              </a:solidFill>
            </a:endParaRPr>
          </a:p>
        </p:txBody>
      </p:sp>
      <p:sp>
        <p:nvSpPr>
          <p:cNvPr id="4" name="TextBox 3"/>
          <p:cNvSpPr txBox="1"/>
          <p:nvPr/>
        </p:nvSpPr>
        <p:spPr>
          <a:xfrm>
            <a:off x="899592" y="1049707"/>
            <a:ext cx="7772564" cy="4031873"/>
          </a:xfrm>
          <a:prstGeom prst="rect">
            <a:avLst/>
          </a:prstGeom>
          <a:noFill/>
        </p:spPr>
        <p:txBody>
          <a:bodyPr wrap="square" rtlCol="0">
            <a:spAutoFit/>
          </a:bodyPr>
          <a:lstStyle/>
          <a:p>
            <a:pPr marL="285750" indent="-285750">
              <a:buFont typeface="Arial" pitchFamily="34" charset="0"/>
              <a:buChar char="•"/>
            </a:pPr>
            <a:r>
              <a:rPr lang="en-IN" sz="1600" dirty="0"/>
              <a:t>The class of Deep Neural Networks that are most powerful in image </a:t>
            </a:r>
            <a:r>
              <a:rPr lang="en-IN" sz="1600" dirty="0" smtClean="0"/>
              <a:t>processing</a:t>
            </a:r>
          </a:p>
          <a:p>
            <a:pPr marL="285750" indent="-285750">
              <a:buFont typeface="Arial" pitchFamily="34" charset="0"/>
              <a:buChar char="•"/>
            </a:pPr>
            <a:endParaRPr lang="en-IN" sz="1600" dirty="0"/>
          </a:p>
          <a:p>
            <a:pPr marL="285750" indent="-285750">
              <a:buFont typeface="Arial" pitchFamily="34" charset="0"/>
              <a:buChar char="•"/>
            </a:pPr>
            <a:r>
              <a:rPr lang="en-IN" sz="1600" dirty="0" smtClean="0"/>
              <a:t>Neural networks consist </a:t>
            </a:r>
            <a:r>
              <a:rPr lang="en-IN" sz="1600" dirty="0"/>
              <a:t>of layers of small </a:t>
            </a:r>
            <a:r>
              <a:rPr lang="en-IN" sz="1600" dirty="0" smtClean="0"/>
              <a:t>computational units </a:t>
            </a:r>
            <a:r>
              <a:rPr lang="en-IN" sz="1600" dirty="0"/>
              <a:t>that process visual information hierarchically in a feed-forward</a:t>
            </a:r>
          </a:p>
          <a:p>
            <a:r>
              <a:rPr lang="en-IN" sz="1600" dirty="0" smtClean="0"/>
              <a:t>      manner.</a:t>
            </a:r>
          </a:p>
          <a:p>
            <a:endParaRPr lang="en-IN" sz="1600" dirty="0"/>
          </a:p>
          <a:p>
            <a:r>
              <a:rPr lang="en-IN" sz="1600" dirty="0" smtClean="0"/>
              <a:t> In this algorithm:</a:t>
            </a:r>
          </a:p>
          <a:p>
            <a:endParaRPr lang="en-IN" sz="1600" dirty="0"/>
          </a:p>
          <a:p>
            <a:pPr marL="285750" indent="-285750">
              <a:buFont typeface="Arial" pitchFamily="34" charset="0"/>
              <a:buChar char="•"/>
            </a:pPr>
            <a:r>
              <a:rPr lang="en-IN" sz="1600" dirty="0"/>
              <a:t>Each layer of units extracts a certain </a:t>
            </a:r>
            <a:r>
              <a:rPr lang="en-IN" sz="1600" dirty="0" smtClean="0"/>
              <a:t>feature of the image.</a:t>
            </a:r>
          </a:p>
          <a:p>
            <a:pPr marL="285750" indent="-285750">
              <a:buFont typeface="Arial" pitchFamily="34" charset="0"/>
              <a:buChar char="•"/>
            </a:pPr>
            <a:endParaRPr lang="en-IN" sz="1600" dirty="0"/>
          </a:p>
          <a:p>
            <a:pPr marL="285750" indent="-285750">
              <a:buFont typeface="Arial" pitchFamily="34" charset="0"/>
              <a:buChar char="•"/>
            </a:pPr>
            <a:r>
              <a:rPr lang="en-IN" sz="1600" dirty="0" smtClean="0"/>
              <a:t>Style and content of a picture are separated</a:t>
            </a:r>
          </a:p>
          <a:p>
            <a:pPr marL="285750" indent="-285750">
              <a:buFont typeface="Arial" pitchFamily="34" charset="0"/>
              <a:buChar char="•"/>
            </a:pPr>
            <a:endParaRPr lang="en-IN" sz="1600" dirty="0"/>
          </a:p>
          <a:p>
            <a:pPr marL="285750" indent="-285750">
              <a:buFont typeface="Arial" pitchFamily="34" charset="0"/>
              <a:buChar char="•"/>
            </a:pPr>
            <a:r>
              <a:rPr lang="en-IN" sz="1600" dirty="0" smtClean="0"/>
              <a:t>Style from one picture and content from the other, used to generate a completely new picture.</a:t>
            </a:r>
          </a:p>
          <a:p>
            <a:pPr marL="285750" indent="-285750">
              <a:buFont typeface="Arial" pitchFamily="34" charset="0"/>
              <a:buChar char="•"/>
            </a:pPr>
            <a:endParaRPr lang="en-IN" sz="1600" dirty="0"/>
          </a:p>
          <a:p>
            <a:pPr marL="285750" indent="-285750">
              <a:buFont typeface="Arial" pitchFamily="34" charset="0"/>
              <a:buChar char="•"/>
            </a:pPr>
            <a:endParaRPr lang="en-IN" sz="1600" dirty="0"/>
          </a:p>
        </p:txBody>
      </p:sp>
    </p:spTree>
    <p:extLst>
      <p:ext uri="{BB962C8B-B14F-4D97-AF65-F5344CB8AC3E}">
        <p14:creationId xmlns:p14="http://schemas.microsoft.com/office/powerpoint/2010/main" val="1816430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520" y="32135"/>
            <a:ext cx="8104394" cy="5002367"/>
          </a:xfrm>
          <a:prstGeom prst="rect">
            <a:avLst/>
          </a:prstGeom>
        </p:spPr>
      </p:pic>
    </p:spTree>
    <p:extLst>
      <p:ext uri="{BB962C8B-B14F-4D97-AF65-F5344CB8AC3E}">
        <p14:creationId xmlns:p14="http://schemas.microsoft.com/office/powerpoint/2010/main" val="1786671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267494"/>
            <a:ext cx="2134422" cy="1645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83568" y="1913151"/>
            <a:ext cx="2074607" cy="307777"/>
          </a:xfrm>
          <a:prstGeom prst="rect">
            <a:avLst/>
          </a:prstGeom>
          <a:noFill/>
        </p:spPr>
        <p:txBody>
          <a:bodyPr wrap="none" rtlCol="0">
            <a:spAutoFit/>
          </a:bodyPr>
          <a:lstStyle/>
          <a:p>
            <a:r>
              <a:rPr lang="en-IN" dirty="0" smtClean="0"/>
              <a:t>Picture used for content</a:t>
            </a:r>
            <a:endParaRPr lang="en-IN" dirty="0"/>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9872" y="267494"/>
            <a:ext cx="2664296" cy="18890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44208" y="267494"/>
            <a:ext cx="2457450" cy="1838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1640" y="2499742"/>
            <a:ext cx="3272780" cy="24118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32040" y="2499742"/>
            <a:ext cx="3312368" cy="23329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812281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75656" y="1131590"/>
            <a:ext cx="6246440" cy="3385542"/>
          </a:xfrm>
          <a:prstGeom prst="rect">
            <a:avLst/>
          </a:prstGeom>
        </p:spPr>
        <p:txBody>
          <a:bodyPr wrap="square">
            <a:spAutoFit/>
          </a:bodyPr>
          <a:lstStyle/>
          <a:p>
            <a:pPr marL="285750" indent="-285750">
              <a:buFont typeface="Arial" pitchFamily="34" charset="0"/>
              <a:buChar char="•"/>
            </a:pPr>
            <a:r>
              <a:rPr lang="en-US" sz="1800" i="1" dirty="0" smtClean="0">
                <a:solidFill>
                  <a:schemeClr val="tx1"/>
                </a:solidFill>
              </a:rPr>
              <a:t>Developed  by </a:t>
            </a:r>
            <a:r>
              <a:rPr lang="en-US" sz="1800" dirty="0">
                <a:solidFill>
                  <a:schemeClr val="tx1"/>
                </a:solidFill>
              </a:rPr>
              <a:t>Harold Cohen </a:t>
            </a:r>
            <a:r>
              <a:rPr lang="en-US" sz="1800" dirty="0" smtClean="0">
                <a:solidFill>
                  <a:schemeClr val="tx1"/>
                </a:solidFill>
              </a:rPr>
              <a:t>, it is “</a:t>
            </a:r>
            <a:r>
              <a:rPr lang="en-US" sz="1800" i="1" dirty="0" smtClean="0">
                <a:solidFill>
                  <a:schemeClr val="tx1"/>
                </a:solidFill>
              </a:rPr>
              <a:t>an </a:t>
            </a:r>
            <a:r>
              <a:rPr lang="en-US" sz="1800" i="1" dirty="0">
                <a:solidFill>
                  <a:schemeClr val="tx1"/>
                </a:solidFill>
              </a:rPr>
              <a:t>autonomous entity capable of generating original </a:t>
            </a:r>
            <a:r>
              <a:rPr lang="en-US" sz="1800" i="1" dirty="0" smtClean="0">
                <a:solidFill>
                  <a:schemeClr val="tx1"/>
                </a:solidFill>
              </a:rPr>
              <a:t>artworks”</a:t>
            </a:r>
            <a:r>
              <a:rPr lang="en-US" sz="1800" dirty="0" smtClean="0">
                <a:solidFill>
                  <a:schemeClr val="tx1"/>
                </a:solidFill>
              </a:rPr>
              <a:t> </a:t>
            </a:r>
            <a:r>
              <a:rPr lang="en-US" sz="1800" dirty="0">
                <a:solidFill>
                  <a:schemeClr val="tx1"/>
                </a:solidFill>
              </a:rPr>
              <a:t>of exceptional aesthetic value, each one unique</a:t>
            </a:r>
            <a:r>
              <a:rPr lang="en-US" sz="1800" dirty="0" smtClean="0">
                <a:solidFill>
                  <a:schemeClr val="tx1"/>
                </a:solidFill>
              </a:rPr>
              <a:t>.</a:t>
            </a:r>
          </a:p>
          <a:p>
            <a:pPr marL="285750" indent="-285750">
              <a:buFont typeface="Arial" pitchFamily="34" charset="0"/>
              <a:buChar char="•"/>
            </a:pPr>
            <a:endParaRPr lang="en-US" sz="1800" dirty="0" smtClean="0">
              <a:solidFill>
                <a:schemeClr val="tx1"/>
              </a:solidFill>
            </a:endParaRPr>
          </a:p>
          <a:p>
            <a:pPr marL="285750" indent="-285750">
              <a:buFont typeface="Arial" pitchFamily="34" charset="0"/>
              <a:buChar char="•"/>
            </a:pPr>
            <a:r>
              <a:rPr lang="en-US" sz="1800" dirty="0">
                <a:solidFill>
                  <a:schemeClr val="tx1"/>
                </a:solidFill>
              </a:rPr>
              <a:t>has been taught how to draw basic forms and shapes that form the components of an image, and it makes decisions by considering what it wants to do in relation to what it has done already (self-feedback</a:t>
            </a:r>
            <a:r>
              <a:rPr lang="en-US" sz="1800" dirty="0" smtClean="0">
                <a:solidFill>
                  <a:schemeClr val="tx1"/>
                </a:solidFill>
              </a:rPr>
              <a:t>).</a:t>
            </a:r>
          </a:p>
          <a:p>
            <a:pPr marL="285750" indent="-285750">
              <a:buFont typeface="Arial" pitchFamily="34" charset="0"/>
              <a:buChar char="•"/>
            </a:pPr>
            <a:endParaRPr lang="en-US" sz="1800" dirty="0">
              <a:solidFill>
                <a:schemeClr val="tx1"/>
              </a:solidFill>
            </a:endParaRPr>
          </a:p>
          <a:p>
            <a:pPr marL="285750" indent="-285750">
              <a:buFont typeface="Arial" pitchFamily="34" charset="0"/>
              <a:buChar char="•"/>
            </a:pPr>
            <a:r>
              <a:rPr lang="en-US" sz="1800" dirty="0">
                <a:solidFill>
                  <a:schemeClr val="tx1"/>
                </a:solidFill>
              </a:rPr>
              <a:t>Based on a basic notions of color, it develops its own color schemes and colors the images.</a:t>
            </a:r>
          </a:p>
          <a:p>
            <a:pPr marL="285750" indent="-285750">
              <a:buFont typeface="Arial" pitchFamily="34" charset="0"/>
              <a:buChar char="•"/>
            </a:pPr>
            <a:endParaRPr lang="en-US" sz="1600" dirty="0">
              <a:solidFill>
                <a:schemeClr val="tx1"/>
              </a:solidFill>
            </a:endParaRPr>
          </a:p>
        </p:txBody>
      </p:sp>
      <p:sp>
        <p:nvSpPr>
          <p:cNvPr id="5" name="TextBox 4"/>
          <p:cNvSpPr txBox="1"/>
          <p:nvPr/>
        </p:nvSpPr>
        <p:spPr>
          <a:xfrm>
            <a:off x="4139952" y="242192"/>
            <a:ext cx="1314784" cy="461665"/>
          </a:xfrm>
          <a:prstGeom prst="rect">
            <a:avLst/>
          </a:prstGeom>
          <a:noFill/>
        </p:spPr>
        <p:txBody>
          <a:bodyPr wrap="none" rtlCol="0">
            <a:spAutoFit/>
          </a:bodyPr>
          <a:lstStyle/>
          <a:p>
            <a:r>
              <a:rPr lang="en-IN" sz="2400" b="1" dirty="0" smtClean="0">
                <a:solidFill>
                  <a:srgbClr val="002060"/>
                </a:solidFill>
              </a:rPr>
              <a:t>AARON</a:t>
            </a:r>
            <a:endParaRPr lang="en-IN" sz="2400" b="1" dirty="0">
              <a:solidFill>
                <a:srgbClr val="002060"/>
              </a:solidFill>
            </a:endParaRPr>
          </a:p>
        </p:txBody>
      </p:sp>
    </p:spTree>
    <p:extLst>
      <p:ext uri="{BB962C8B-B14F-4D97-AF65-F5344CB8AC3E}">
        <p14:creationId xmlns:p14="http://schemas.microsoft.com/office/powerpoint/2010/main" val="2452018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915816" y="260449"/>
            <a:ext cx="3179075" cy="461665"/>
          </a:xfrm>
          <a:prstGeom prst="rect">
            <a:avLst/>
          </a:prstGeom>
          <a:noFill/>
        </p:spPr>
        <p:txBody>
          <a:bodyPr wrap="none" rtlCol="0">
            <a:spAutoFit/>
          </a:bodyPr>
          <a:lstStyle/>
          <a:p>
            <a:r>
              <a:rPr lang="en-IN" sz="2400" b="1" dirty="0" smtClean="0">
                <a:solidFill>
                  <a:srgbClr val="002060"/>
                </a:solidFill>
              </a:rPr>
              <a:t>Artworks by AARON</a:t>
            </a:r>
            <a:endParaRPr lang="en-IN" sz="2400" b="1" dirty="0">
              <a:solidFill>
                <a:srgbClr val="002060"/>
              </a:solidFill>
            </a:endParaRPr>
          </a:p>
        </p:txBody>
      </p:sp>
      <p:pic>
        <p:nvPicPr>
          <p:cNvPr id="4"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8633" y="1707654"/>
            <a:ext cx="1690654" cy="2188550"/>
          </a:xfrm>
          <a:prstGeom prst="rect">
            <a:avLst/>
          </a:prstGeom>
          <a:noFill/>
          <a:ln>
            <a:noFill/>
          </a:ln>
          <a:effectLst>
            <a:softEdge rad="38100"/>
          </a:effectLst>
        </p:spPr>
      </p:pic>
      <p:pic>
        <p:nvPicPr>
          <p:cNvPr id="5"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5816" y="1779662"/>
            <a:ext cx="1656184" cy="2191643"/>
          </a:xfrm>
          <a:prstGeom prst="rect">
            <a:avLst/>
          </a:prstGeom>
          <a:noFill/>
          <a:ln>
            <a:noFill/>
          </a:ln>
          <a:effectLst>
            <a:softEdge rad="38100"/>
          </a:effectLst>
        </p:spPr>
      </p:pic>
      <p:pic>
        <p:nvPicPr>
          <p:cNvPr id="6" name="Content Placeholder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14190" y="1686690"/>
            <a:ext cx="3738295" cy="2325220"/>
          </a:xfrm>
          <a:prstGeom prst="rect">
            <a:avLst/>
          </a:prstGeom>
          <a:noFill/>
          <a:ln>
            <a:noFill/>
          </a:ln>
          <a:effectLst>
            <a:softEdge rad="38100"/>
          </a:effectLst>
        </p:spPr>
      </p:pic>
    </p:spTree>
    <p:extLst>
      <p:ext uri="{BB962C8B-B14F-4D97-AF65-F5344CB8AC3E}">
        <p14:creationId xmlns:p14="http://schemas.microsoft.com/office/powerpoint/2010/main" val="5421772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13600" y="699542"/>
            <a:ext cx="4505699" cy="3339007"/>
          </a:xfrm>
        </p:spPr>
        <p:txBody>
          <a:bodyPr/>
          <a:lstStyle/>
          <a:p>
            <a:r>
              <a:rPr lang="en-IN" sz="4000" dirty="0" smtClean="0"/>
              <a:t>GENERATING NEW AND INTERESTIONG NAMES USING COMPUTERS</a:t>
            </a:r>
            <a:endParaRPr lang="en-IN" sz="4000" dirty="0"/>
          </a:p>
        </p:txBody>
      </p:sp>
      <p:pic>
        <p:nvPicPr>
          <p:cNvPr id="3074" name="Picture 2" descr="Image result for new nam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63638"/>
            <a:ext cx="3532550" cy="22749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71839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27584" y="339502"/>
            <a:ext cx="7992888" cy="830997"/>
          </a:xfrm>
          <a:prstGeom prst="rect">
            <a:avLst/>
          </a:prstGeom>
          <a:noFill/>
        </p:spPr>
        <p:txBody>
          <a:bodyPr wrap="square" rtlCol="0">
            <a:spAutoFit/>
          </a:bodyPr>
          <a:lstStyle/>
          <a:p>
            <a:r>
              <a:rPr lang="en-IN" sz="1600" dirty="0" smtClean="0"/>
              <a:t>Goal: Given description </a:t>
            </a:r>
            <a:r>
              <a:rPr lang="en-IN" sz="1600" dirty="0"/>
              <a:t>of </a:t>
            </a:r>
            <a:r>
              <a:rPr lang="en-IN" sz="1600" dirty="0" smtClean="0"/>
              <a:t> </a:t>
            </a:r>
            <a:r>
              <a:rPr lang="en-IN" sz="1600" dirty="0"/>
              <a:t>object (</a:t>
            </a:r>
            <a:r>
              <a:rPr lang="en-IN" sz="1600" dirty="0" err="1" smtClean="0"/>
              <a:t>product,organization</a:t>
            </a:r>
            <a:r>
              <a:rPr lang="en-IN" sz="1600" dirty="0"/>
              <a:t>, service, internet </a:t>
            </a:r>
            <a:r>
              <a:rPr lang="en-IN" sz="1600" dirty="0" smtClean="0"/>
              <a:t>site , invention</a:t>
            </a:r>
            <a:r>
              <a:rPr lang="en-IN" sz="1600" dirty="0"/>
              <a:t>) create a new name </a:t>
            </a:r>
            <a:r>
              <a:rPr lang="en-IN" sz="1600" dirty="0" smtClean="0"/>
              <a:t>that</a:t>
            </a:r>
            <a:r>
              <a:rPr lang="en-IN" sz="1600" dirty="0"/>
              <a:t> </a:t>
            </a:r>
            <a:r>
              <a:rPr lang="en-IN" sz="1600" dirty="0" smtClean="0"/>
              <a:t>can </a:t>
            </a:r>
            <a:r>
              <a:rPr lang="en-IN" sz="1600" dirty="0"/>
              <a:t>be easily remembered and </a:t>
            </a:r>
            <a:r>
              <a:rPr lang="en-IN" sz="1600" dirty="0" smtClean="0"/>
              <a:t>reflects </a:t>
            </a:r>
            <a:r>
              <a:rPr lang="en-IN" sz="1600" dirty="0"/>
              <a:t>some qualities strongly </a:t>
            </a:r>
            <a:r>
              <a:rPr lang="en-IN" sz="1600" dirty="0" smtClean="0"/>
              <a:t>associated with </a:t>
            </a:r>
            <a:r>
              <a:rPr lang="en-IN" sz="1600" dirty="0"/>
              <a:t>the object itself</a:t>
            </a:r>
            <a:endParaRPr lang="en-IN" sz="1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8097" y="1206148"/>
            <a:ext cx="5291039" cy="3260921"/>
          </a:xfrm>
          <a:prstGeom prst="rect">
            <a:avLst/>
          </a:prstGeom>
        </p:spPr>
      </p:pic>
      <p:sp>
        <p:nvSpPr>
          <p:cNvPr id="5" name="TextBox 4"/>
          <p:cNvSpPr txBox="1"/>
          <p:nvPr/>
        </p:nvSpPr>
        <p:spPr>
          <a:xfrm>
            <a:off x="2051720" y="4724029"/>
            <a:ext cx="4592924" cy="307777"/>
          </a:xfrm>
          <a:prstGeom prst="rect">
            <a:avLst/>
          </a:prstGeom>
          <a:noFill/>
        </p:spPr>
        <p:txBody>
          <a:bodyPr wrap="none" rtlCol="0">
            <a:spAutoFit/>
          </a:bodyPr>
          <a:lstStyle/>
          <a:p>
            <a:r>
              <a:rPr lang="en-IN" dirty="0" smtClean="0"/>
              <a:t>Sample results: </a:t>
            </a:r>
            <a:r>
              <a:rPr lang="en-IN" i="1" dirty="0" err="1"/>
              <a:t>bookstion</a:t>
            </a:r>
            <a:r>
              <a:rPr lang="en-IN" i="1" dirty="0"/>
              <a:t>, </a:t>
            </a:r>
            <a:r>
              <a:rPr lang="en-IN" i="1" dirty="0" err="1"/>
              <a:t>cablects</a:t>
            </a:r>
            <a:r>
              <a:rPr lang="en-IN" i="1" dirty="0" smtClean="0"/>
              <a:t>,</a:t>
            </a:r>
            <a:r>
              <a:rPr lang="en-IN" i="1" dirty="0"/>
              <a:t> </a:t>
            </a:r>
            <a:r>
              <a:rPr lang="en-IN" i="1" dirty="0" err="1"/>
              <a:t>gonewsy</a:t>
            </a:r>
            <a:r>
              <a:rPr lang="en-IN" i="1" dirty="0"/>
              <a:t>, </a:t>
            </a:r>
            <a:r>
              <a:rPr lang="en-IN" i="1" dirty="0" err="1"/>
              <a:t>infordata</a:t>
            </a:r>
            <a:endParaRPr lang="en-IN" i="1" dirty="0"/>
          </a:p>
        </p:txBody>
      </p:sp>
    </p:spTree>
    <p:extLst>
      <p:ext uri="{BB962C8B-B14F-4D97-AF65-F5344CB8AC3E}">
        <p14:creationId xmlns:p14="http://schemas.microsoft.com/office/powerpoint/2010/main" val="15002630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707904" y="1923678"/>
            <a:ext cx="4911395" cy="1653615"/>
          </a:xfrm>
        </p:spPr>
        <p:txBody>
          <a:bodyPr/>
          <a:lstStyle/>
          <a:p>
            <a:pPr algn="ctr"/>
            <a:r>
              <a:rPr lang="en-IN" sz="4000" dirty="0" smtClean="0"/>
              <a:t>MUSIC AND OTHER AREAS</a:t>
            </a:r>
            <a:endParaRPr lang="en-IN" sz="4000" dirty="0"/>
          </a:p>
        </p:txBody>
      </p:sp>
      <p:pic>
        <p:nvPicPr>
          <p:cNvPr id="5122" name="Picture 2" descr="Image result for musi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07654"/>
            <a:ext cx="3491880" cy="2374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70596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081742" y="1131590"/>
            <a:ext cx="6696744" cy="2585323"/>
          </a:xfrm>
          <a:prstGeom prst="rect">
            <a:avLst/>
          </a:prstGeom>
          <a:noFill/>
        </p:spPr>
        <p:txBody>
          <a:bodyPr wrap="square" rtlCol="0">
            <a:spAutoFit/>
          </a:bodyPr>
          <a:lstStyle/>
          <a:p>
            <a:pPr marL="285750" indent="-285750">
              <a:buFont typeface="Arial" pitchFamily="34" charset="0"/>
              <a:buChar char="•"/>
            </a:pPr>
            <a:r>
              <a:rPr lang="en-US" sz="1800" dirty="0"/>
              <a:t>Developed by David Cope over 2001-2006, Emmy (EMI  : Experiments in Musical Intelligence) composes music in the style of composers such as Bach, Beethoven, Chopin, Mahler</a:t>
            </a:r>
            <a:r>
              <a:rPr lang="en-US" sz="1800" dirty="0" smtClean="0"/>
              <a:t>.</a:t>
            </a:r>
          </a:p>
          <a:p>
            <a:endParaRPr lang="en-US" sz="1800" dirty="0" smtClean="0"/>
          </a:p>
          <a:p>
            <a:pPr marL="285750" indent="-285750">
              <a:buFont typeface="Arial" pitchFamily="34" charset="0"/>
              <a:buChar char="•"/>
            </a:pPr>
            <a:endParaRPr lang="en-US" sz="1800" dirty="0"/>
          </a:p>
          <a:p>
            <a:pPr marL="285750" indent="-285750">
              <a:buFont typeface="Arial" pitchFamily="34" charset="0"/>
              <a:buChar char="•"/>
            </a:pPr>
            <a:r>
              <a:rPr lang="en-IN" sz="1800" dirty="0"/>
              <a:t>H</a:t>
            </a:r>
            <a:r>
              <a:rPr lang="en-IN" sz="1800" dirty="0" smtClean="0"/>
              <a:t>as </a:t>
            </a:r>
            <a:r>
              <a:rPr lang="en-IN" sz="1800" dirty="0"/>
              <a:t>capability of </a:t>
            </a:r>
            <a:r>
              <a:rPr lang="en-IN" sz="1800" dirty="0" err="1"/>
              <a:t>analyzing</a:t>
            </a:r>
            <a:r>
              <a:rPr lang="en-IN" sz="1800" dirty="0"/>
              <a:t> and generalizing from </a:t>
            </a:r>
            <a:r>
              <a:rPr lang="en-IN" sz="1800" dirty="0" smtClean="0"/>
              <a:t>existing music </a:t>
            </a:r>
            <a:r>
              <a:rPr lang="en-IN" sz="1800" dirty="0"/>
              <a:t>by a human composer to generate new musical compositions of </a:t>
            </a:r>
            <a:r>
              <a:rPr lang="en-IN" sz="1800" dirty="0" smtClean="0"/>
              <a:t>the same </a:t>
            </a:r>
            <a:r>
              <a:rPr lang="en-IN" sz="1800" dirty="0"/>
              <a:t>style.</a:t>
            </a:r>
            <a:endParaRPr lang="en-US" sz="1800" dirty="0"/>
          </a:p>
        </p:txBody>
      </p:sp>
      <p:sp>
        <p:nvSpPr>
          <p:cNvPr id="4" name="TextBox 3"/>
          <p:cNvSpPr txBox="1"/>
          <p:nvPr/>
        </p:nvSpPr>
        <p:spPr>
          <a:xfrm>
            <a:off x="3578989" y="242192"/>
            <a:ext cx="2031325" cy="461665"/>
          </a:xfrm>
          <a:prstGeom prst="rect">
            <a:avLst/>
          </a:prstGeom>
          <a:noFill/>
        </p:spPr>
        <p:txBody>
          <a:bodyPr wrap="none" rtlCol="0">
            <a:spAutoFit/>
          </a:bodyPr>
          <a:lstStyle/>
          <a:p>
            <a:r>
              <a:rPr lang="en-IN" sz="2400" b="1" dirty="0" smtClean="0">
                <a:solidFill>
                  <a:srgbClr val="002060"/>
                </a:solidFill>
              </a:rPr>
              <a:t>EMI (</a:t>
            </a:r>
            <a:r>
              <a:rPr lang="en-IN" sz="2400" b="1" dirty="0" err="1" smtClean="0">
                <a:solidFill>
                  <a:srgbClr val="002060"/>
                </a:solidFill>
              </a:rPr>
              <a:t>Emmy</a:t>
            </a:r>
            <a:r>
              <a:rPr lang="en-IN" sz="2400" b="1" dirty="0" smtClean="0">
                <a:solidFill>
                  <a:srgbClr val="002060"/>
                </a:solidFill>
              </a:rPr>
              <a:t>) </a:t>
            </a:r>
            <a:endParaRPr lang="en-IN" sz="2400" b="1" dirty="0">
              <a:solidFill>
                <a:srgbClr val="002060"/>
              </a:solidFill>
            </a:endParaRPr>
          </a:p>
        </p:txBody>
      </p:sp>
      <p:pic>
        <p:nvPicPr>
          <p:cNvPr id="5" name="invention.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81940" y="4083918"/>
            <a:ext cx="609600" cy="609600"/>
          </a:xfrm>
          <a:prstGeom prst="rect">
            <a:avLst/>
          </a:prstGeom>
        </p:spPr>
      </p:pic>
    </p:spTree>
    <p:extLst>
      <p:ext uri="{BB962C8B-B14F-4D97-AF65-F5344CB8AC3E}">
        <p14:creationId xmlns:p14="http://schemas.microsoft.com/office/powerpoint/2010/main" val="325106600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1377"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139952" y="242192"/>
            <a:ext cx="989373" cy="461665"/>
          </a:xfrm>
          <a:prstGeom prst="rect">
            <a:avLst/>
          </a:prstGeom>
          <a:noFill/>
        </p:spPr>
        <p:txBody>
          <a:bodyPr wrap="none" rtlCol="0">
            <a:spAutoFit/>
          </a:bodyPr>
          <a:lstStyle/>
          <a:p>
            <a:r>
              <a:rPr lang="en-IN" sz="2400" b="1" dirty="0" smtClean="0">
                <a:solidFill>
                  <a:srgbClr val="002060"/>
                </a:solidFill>
              </a:rPr>
              <a:t>JAPE</a:t>
            </a:r>
            <a:endParaRPr lang="en-IN" sz="2400" b="1" dirty="0">
              <a:solidFill>
                <a:srgbClr val="002060"/>
              </a:solidFill>
            </a:endParaRPr>
          </a:p>
        </p:txBody>
      </p:sp>
      <p:sp>
        <p:nvSpPr>
          <p:cNvPr id="4" name="TextBox 3"/>
          <p:cNvSpPr txBox="1"/>
          <p:nvPr/>
        </p:nvSpPr>
        <p:spPr>
          <a:xfrm>
            <a:off x="1187624" y="915566"/>
            <a:ext cx="6840760" cy="3785652"/>
          </a:xfrm>
          <a:prstGeom prst="rect">
            <a:avLst/>
          </a:prstGeom>
          <a:noFill/>
        </p:spPr>
        <p:txBody>
          <a:bodyPr wrap="square" rtlCol="0">
            <a:spAutoFit/>
          </a:bodyPr>
          <a:lstStyle/>
          <a:p>
            <a:r>
              <a:rPr lang="en-US" dirty="0"/>
              <a:t>“</a:t>
            </a:r>
            <a:r>
              <a:rPr lang="en-US" sz="1600" dirty="0"/>
              <a:t>Joke Analysis and Production Engine”</a:t>
            </a:r>
          </a:p>
          <a:p>
            <a:pPr marL="285750" indent="-285750">
              <a:buFont typeface="Arial" pitchFamily="34" charset="0"/>
              <a:buChar char="•"/>
            </a:pPr>
            <a:r>
              <a:rPr lang="en-US" sz="1600" dirty="0"/>
              <a:t>Developed by Graeme Ritchie and Kim </a:t>
            </a:r>
            <a:r>
              <a:rPr lang="en-US" sz="1600" dirty="0" err="1" smtClean="0"/>
              <a:t>Binsted</a:t>
            </a:r>
            <a:endParaRPr lang="en-US" sz="1600" dirty="0" smtClean="0"/>
          </a:p>
          <a:p>
            <a:pPr marL="285750" indent="-285750">
              <a:buFont typeface="Arial" pitchFamily="34" charset="0"/>
              <a:buChar char="•"/>
            </a:pPr>
            <a:r>
              <a:rPr lang="en-US" sz="1600" dirty="0"/>
              <a:t>Designed to generate question-answer-type puns.</a:t>
            </a:r>
          </a:p>
          <a:p>
            <a:endParaRPr lang="en-IN" sz="1600" dirty="0" smtClean="0"/>
          </a:p>
          <a:p>
            <a:r>
              <a:rPr lang="en-IN" sz="1600" dirty="0" smtClean="0"/>
              <a:t>Some examples of riddles created using JAPE:</a:t>
            </a:r>
          </a:p>
          <a:p>
            <a:endParaRPr lang="en-IN" sz="1600" dirty="0"/>
          </a:p>
          <a:p>
            <a:r>
              <a:rPr lang="en-US" sz="1600" dirty="0"/>
              <a:t>Q: What do you call a strange market?</a:t>
            </a:r>
          </a:p>
          <a:p>
            <a:r>
              <a:rPr lang="en-US" sz="1600" dirty="0"/>
              <a:t>A: A bizarre bazaar.</a:t>
            </a:r>
          </a:p>
          <a:p>
            <a:endParaRPr lang="en-US" sz="1600" dirty="0"/>
          </a:p>
          <a:p>
            <a:r>
              <a:rPr lang="en-US" sz="1600" dirty="0"/>
              <a:t>Q: What is the difference between leaves and a car?</a:t>
            </a:r>
          </a:p>
          <a:p>
            <a:r>
              <a:rPr lang="en-US" sz="1600" dirty="0"/>
              <a:t>A: One you brush and rake, the other you rush and brake.</a:t>
            </a:r>
          </a:p>
          <a:p>
            <a:endParaRPr lang="en-US" sz="1600" dirty="0"/>
          </a:p>
          <a:p>
            <a:r>
              <a:rPr lang="en-US" sz="1600" dirty="0"/>
              <a:t>Q : What kind of murderer has </a:t>
            </a:r>
            <a:r>
              <a:rPr lang="en-US" sz="1600" dirty="0" err="1"/>
              <a:t>fibre</a:t>
            </a:r>
            <a:r>
              <a:rPr lang="en-US" sz="1600" dirty="0"/>
              <a:t>? </a:t>
            </a:r>
          </a:p>
          <a:p>
            <a:r>
              <a:rPr lang="en-US" sz="1600" dirty="0"/>
              <a:t>A : A cereal killer.</a:t>
            </a:r>
          </a:p>
          <a:p>
            <a:endParaRPr lang="en-IN" sz="1600" dirty="0"/>
          </a:p>
        </p:txBody>
      </p:sp>
    </p:spTree>
    <p:extLst>
      <p:ext uri="{BB962C8B-B14F-4D97-AF65-F5344CB8AC3E}">
        <p14:creationId xmlns:p14="http://schemas.microsoft.com/office/powerpoint/2010/main" val="2863533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 name="TextBox 2"/>
          <p:cNvSpPr txBox="1"/>
          <p:nvPr/>
        </p:nvSpPr>
        <p:spPr>
          <a:xfrm>
            <a:off x="3018234" y="123478"/>
            <a:ext cx="3421129" cy="523220"/>
          </a:xfrm>
          <a:prstGeom prst="rect">
            <a:avLst/>
          </a:prstGeom>
          <a:noFill/>
        </p:spPr>
        <p:txBody>
          <a:bodyPr wrap="none" rtlCol="0">
            <a:spAutoFit/>
          </a:bodyPr>
          <a:lstStyle/>
          <a:p>
            <a:r>
              <a:rPr lang="en-IN" sz="2800" b="1" dirty="0" smtClean="0">
                <a:solidFill>
                  <a:srgbClr val="002060"/>
                </a:solidFill>
              </a:rPr>
              <a:t>What is Creativity?</a:t>
            </a:r>
            <a:endParaRPr lang="en-IN" sz="2800" b="1" dirty="0">
              <a:solidFill>
                <a:srgbClr val="002060"/>
              </a:solidFill>
            </a:endParaRPr>
          </a:p>
        </p:txBody>
      </p:sp>
      <p:sp>
        <p:nvSpPr>
          <p:cNvPr id="4" name="TextBox 3"/>
          <p:cNvSpPr txBox="1"/>
          <p:nvPr/>
        </p:nvSpPr>
        <p:spPr>
          <a:xfrm>
            <a:off x="1277224" y="833685"/>
            <a:ext cx="6006773" cy="307777"/>
          </a:xfrm>
          <a:prstGeom prst="rect">
            <a:avLst/>
          </a:prstGeom>
          <a:noFill/>
        </p:spPr>
        <p:txBody>
          <a:bodyPr wrap="none" rtlCol="0">
            <a:spAutoFit/>
          </a:bodyPr>
          <a:lstStyle/>
          <a:p>
            <a:r>
              <a:rPr lang="en-US" dirty="0"/>
              <a:t>The ability to generate </a:t>
            </a:r>
            <a:r>
              <a:rPr lang="en-US" b="1" dirty="0"/>
              <a:t>novel</a:t>
            </a:r>
            <a:r>
              <a:rPr lang="en-US" dirty="0"/>
              <a:t>, and </a:t>
            </a:r>
            <a:r>
              <a:rPr lang="en-US" b="1" dirty="0"/>
              <a:t>valuable</a:t>
            </a:r>
            <a:r>
              <a:rPr lang="en-US" dirty="0"/>
              <a:t>, </a:t>
            </a:r>
            <a:r>
              <a:rPr lang="en-US" dirty="0" smtClean="0"/>
              <a:t>ideas</a:t>
            </a:r>
            <a:r>
              <a:rPr lang="en-US" b="1" dirty="0" smtClean="0"/>
              <a:t> . </a:t>
            </a:r>
            <a:r>
              <a:rPr lang="en-US" dirty="0" smtClean="0"/>
              <a:t>These ideas can be:</a:t>
            </a:r>
            <a:endParaRPr lang="en-IN" dirty="0"/>
          </a:p>
        </p:txBody>
      </p:sp>
      <p:grpSp>
        <p:nvGrpSpPr>
          <p:cNvPr id="20" name="Group 19"/>
          <p:cNvGrpSpPr/>
          <p:nvPr/>
        </p:nvGrpSpPr>
        <p:grpSpPr>
          <a:xfrm>
            <a:off x="1547664" y="1347614"/>
            <a:ext cx="1019831" cy="1872208"/>
            <a:chOff x="1547664" y="1347614"/>
            <a:chExt cx="1019831" cy="1872208"/>
          </a:xfrm>
        </p:grpSpPr>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19672" y="1347614"/>
              <a:ext cx="936104" cy="1570624"/>
            </a:xfrm>
            <a:prstGeom prst="rect">
              <a:avLst/>
            </a:prstGeom>
            <a:effectLst>
              <a:softEdge rad="38100"/>
            </a:effectLst>
          </p:spPr>
        </p:pic>
        <p:sp>
          <p:nvSpPr>
            <p:cNvPr id="7" name="TextBox 6"/>
            <p:cNvSpPr txBox="1"/>
            <p:nvPr/>
          </p:nvSpPr>
          <p:spPr>
            <a:xfrm>
              <a:off x="1547664" y="2912045"/>
              <a:ext cx="1019831" cy="307777"/>
            </a:xfrm>
            <a:prstGeom prst="rect">
              <a:avLst/>
            </a:prstGeom>
            <a:noFill/>
          </p:spPr>
          <p:txBody>
            <a:bodyPr wrap="none" rtlCol="0">
              <a:spAutoFit/>
            </a:bodyPr>
            <a:lstStyle/>
            <a:p>
              <a:r>
                <a:rPr lang="en-IN" dirty="0" smtClean="0"/>
                <a:t>Interesting</a:t>
              </a:r>
              <a:endParaRPr lang="en-IN" dirty="0"/>
            </a:p>
          </p:txBody>
        </p:sp>
      </p:grpSp>
      <p:grpSp>
        <p:nvGrpSpPr>
          <p:cNvPr id="21" name="Group 20"/>
          <p:cNvGrpSpPr/>
          <p:nvPr/>
        </p:nvGrpSpPr>
        <p:grpSpPr>
          <a:xfrm>
            <a:off x="3983360" y="1266997"/>
            <a:ext cx="1308720" cy="1900562"/>
            <a:chOff x="3983360" y="1266997"/>
            <a:chExt cx="1308720" cy="1900562"/>
          </a:xfrm>
        </p:grpSpPr>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3360" y="1266997"/>
              <a:ext cx="1308720" cy="1554300"/>
            </a:xfrm>
            <a:prstGeom prst="rect">
              <a:avLst/>
            </a:prstGeom>
            <a:effectLst>
              <a:softEdge rad="88900"/>
            </a:effectLst>
          </p:spPr>
        </p:pic>
        <p:sp>
          <p:nvSpPr>
            <p:cNvPr id="13" name="TextBox 12"/>
            <p:cNvSpPr txBox="1"/>
            <p:nvPr/>
          </p:nvSpPr>
          <p:spPr>
            <a:xfrm>
              <a:off x="4295612" y="2859782"/>
              <a:ext cx="692818" cy="307777"/>
            </a:xfrm>
            <a:prstGeom prst="rect">
              <a:avLst/>
            </a:prstGeom>
            <a:noFill/>
          </p:spPr>
          <p:txBody>
            <a:bodyPr wrap="none" rtlCol="0">
              <a:spAutoFit/>
            </a:bodyPr>
            <a:lstStyle/>
            <a:p>
              <a:r>
                <a:rPr lang="en-IN" dirty="0" smtClean="0"/>
                <a:t>Useful</a:t>
              </a:r>
              <a:endParaRPr lang="en-IN" dirty="0"/>
            </a:p>
          </p:txBody>
        </p:sp>
      </p:grpSp>
      <p:grpSp>
        <p:nvGrpSpPr>
          <p:cNvPr id="22" name="Group 21"/>
          <p:cNvGrpSpPr/>
          <p:nvPr/>
        </p:nvGrpSpPr>
        <p:grpSpPr>
          <a:xfrm>
            <a:off x="6588224" y="1388696"/>
            <a:ext cx="1368152" cy="1740378"/>
            <a:chOff x="6588224" y="1388696"/>
            <a:chExt cx="1368152" cy="1740378"/>
          </a:xfrm>
        </p:grpSpPr>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8224" y="1388696"/>
              <a:ext cx="1368152" cy="1370432"/>
            </a:xfrm>
            <a:prstGeom prst="rect">
              <a:avLst/>
            </a:prstGeom>
            <a:effectLst>
              <a:softEdge rad="63500"/>
            </a:effectLst>
          </p:spPr>
        </p:pic>
        <p:sp>
          <p:nvSpPr>
            <p:cNvPr id="15" name="TextBox 14"/>
            <p:cNvSpPr txBox="1"/>
            <p:nvPr/>
          </p:nvSpPr>
          <p:spPr>
            <a:xfrm>
              <a:off x="6861029" y="2821297"/>
              <a:ext cx="881973" cy="307777"/>
            </a:xfrm>
            <a:prstGeom prst="rect">
              <a:avLst/>
            </a:prstGeom>
            <a:noFill/>
          </p:spPr>
          <p:txBody>
            <a:bodyPr wrap="none" rtlCol="0">
              <a:spAutoFit/>
            </a:bodyPr>
            <a:lstStyle/>
            <a:p>
              <a:r>
                <a:rPr lang="en-IN" dirty="0" smtClean="0"/>
                <a:t>Beautiful</a:t>
              </a:r>
              <a:endParaRPr lang="en-IN" dirty="0"/>
            </a:p>
          </p:txBody>
        </p:sp>
      </p:grpSp>
      <p:grpSp>
        <p:nvGrpSpPr>
          <p:cNvPr id="23" name="Group 22"/>
          <p:cNvGrpSpPr/>
          <p:nvPr/>
        </p:nvGrpSpPr>
        <p:grpSpPr>
          <a:xfrm>
            <a:off x="2699792" y="3439702"/>
            <a:ext cx="936104" cy="1528057"/>
            <a:chOff x="2699792" y="3439702"/>
            <a:chExt cx="936104" cy="1528057"/>
          </a:xfrm>
        </p:grpSpPr>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699792" y="3439702"/>
              <a:ext cx="936104" cy="1148272"/>
            </a:xfrm>
            <a:prstGeom prst="rect">
              <a:avLst/>
            </a:prstGeom>
          </p:spPr>
        </p:pic>
        <p:sp>
          <p:nvSpPr>
            <p:cNvPr id="16" name="TextBox 15"/>
            <p:cNvSpPr txBox="1"/>
            <p:nvPr/>
          </p:nvSpPr>
          <p:spPr>
            <a:xfrm>
              <a:off x="2801397" y="4659982"/>
              <a:ext cx="732893" cy="307777"/>
            </a:xfrm>
            <a:prstGeom prst="rect">
              <a:avLst/>
            </a:prstGeom>
            <a:noFill/>
          </p:spPr>
          <p:txBody>
            <a:bodyPr wrap="none" rtlCol="0">
              <a:spAutoFit/>
            </a:bodyPr>
            <a:lstStyle/>
            <a:p>
              <a:r>
                <a:rPr lang="en-IN" dirty="0" smtClean="0"/>
                <a:t>Simple</a:t>
              </a:r>
              <a:endParaRPr lang="en-IN" dirty="0"/>
            </a:p>
          </p:txBody>
        </p:sp>
      </p:grpSp>
      <p:grpSp>
        <p:nvGrpSpPr>
          <p:cNvPr id="24" name="Group 23"/>
          <p:cNvGrpSpPr/>
          <p:nvPr/>
        </p:nvGrpSpPr>
        <p:grpSpPr>
          <a:xfrm>
            <a:off x="4932041" y="3354837"/>
            <a:ext cx="2088232" cy="1610285"/>
            <a:chOff x="4932041" y="3354837"/>
            <a:chExt cx="2088232" cy="1610285"/>
          </a:xfrm>
        </p:grpSpPr>
        <p:pic>
          <p:nvPicPr>
            <p:cNvPr id="12" name="Picture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932041" y="3354837"/>
              <a:ext cx="2088232" cy="1305145"/>
            </a:xfrm>
            <a:prstGeom prst="rect">
              <a:avLst/>
            </a:prstGeom>
            <a:effectLst>
              <a:softEdge rad="50800"/>
            </a:effectLst>
          </p:spPr>
        </p:pic>
        <p:sp>
          <p:nvSpPr>
            <p:cNvPr id="19" name="TextBox 18"/>
            <p:cNvSpPr txBox="1"/>
            <p:nvPr/>
          </p:nvSpPr>
          <p:spPr>
            <a:xfrm>
              <a:off x="5384176" y="4657345"/>
              <a:ext cx="1430200" cy="307777"/>
            </a:xfrm>
            <a:prstGeom prst="rect">
              <a:avLst/>
            </a:prstGeom>
            <a:noFill/>
          </p:spPr>
          <p:txBody>
            <a:bodyPr wrap="none" rtlCol="0">
              <a:spAutoFit/>
            </a:bodyPr>
            <a:lstStyle/>
            <a:p>
              <a:r>
                <a:rPr lang="en-IN" dirty="0" smtClean="0"/>
                <a:t>Richly Complex</a:t>
              </a:r>
              <a:endParaRPr lang="en-IN" dirty="0"/>
            </a:p>
          </p:txBody>
        </p:sp>
      </p:grpSp>
    </p:spTree>
    <p:extLst>
      <p:ext uri="{BB962C8B-B14F-4D97-AF65-F5344CB8AC3E}">
        <p14:creationId xmlns:p14="http://schemas.microsoft.com/office/powerpoint/2010/main" val="3815826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059832" y="213796"/>
            <a:ext cx="2749471" cy="461665"/>
          </a:xfrm>
          <a:prstGeom prst="rect">
            <a:avLst/>
          </a:prstGeom>
          <a:noFill/>
        </p:spPr>
        <p:txBody>
          <a:bodyPr wrap="none" rtlCol="0">
            <a:spAutoFit/>
          </a:bodyPr>
          <a:lstStyle/>
          <a:p>
            <a:r>
              <a:rPr lang="en-IN" sz="2400" b="1" dirty="0" smtClean="0">
                <a:solidFill>
                  <a:srgbClr val="002060"/>
                </a:solidFill>
              </a:rPr>
              <a:t>How JAPE Works</a:t>
            </a:r>
            <a:endParaRPr lang="en-IN" sz="2400" b="1" dirty="0">
              <a:solidFill>
                <a:srgbClr val="002060"/>
              </a:solidFill>
            </a:endParaRPr>
          </a:p>
        </p:txBody>
      </p:sp>
      <p:sp>
        <p:nvSpPr>
          <p:cNvPr id="4" name="Rectangle 3"/>
          <p:cNvSpPr/>
          <p:nvPr/>
        </p:nvSpPr>
        <p:spPr>
          <a:xfrm>
            <a:off x="827584" y="664659"/>
            <a:ext cx="7488832" cy="4185761"/>
          </a:xfrm>
          <a:prstGeom prst="rect">
            <a:avLst/>
          </a:prstGeom>
        </p:spPr>
        <p:txBody>
          <a:bodyPr wrap="square">
            <a:spAutoFit/>
          </a:bodyPr>
          <a:lstStyle/>
          <a:p>
            <a:pPr marL="285750" indent="-285750">
              <a:buFont typeface="Arial" pitchFamily="34" charset="0"/>
              <a:buChar char="•"/>
            </a:pPr>
            <a:r>
              <a:rPr lang="en-US" b="1" dirty="0"/>
              <a:t>Confusable texts </a:t>
            </a:r>
            <a:r>
              <a:rPr lang="en-US" dirty="0"/>
              <a:t>: if an utterance of a spelling is ambiguous, then it has more than one written forms.</a:t>
            </a:r>
          </a:p>
          <a:p>
            <a:pPr lvl="1"/>
            <a:r>
              <a:rPr lang="en-US" dirty="0" smtClean="0"/>
              <a:t>     “</a:t>
            </a:r>
            <a:r>
              <a:rPr lang="en-US" dirty="0"/>
              <a:t>serial” and “cereal”</a:t>
            </a:r>
          </a:p>
          <a:p>
            <a:pPr lvl="1"/>
            <a:r>
              <a:rPr lang="en-US" dirty="0" smtClean="0"/>
              <a:t>     “</a:t>
            </a:r>
            <a:r>
              <a:rPr lang="en-US" dirty="0"/>
              <a:t>spec” and “spook</a:t>
            </a:r>
            <a:r>
              <a:rPr lang="en-US" dirty="0" smtClean="0"/>
              <a:t>”</a:t>
            </a:r>
          </a:p>
          <a:p>
            <a:pPr lvl="1"/>
            <a:endParaRPr lang="en-US" dirty="0"/>
          </a:p>
          <a:p>
            <a:pPr marL="285750" indent="-285750">
              <a:buFont typeface="Arial" pitchFamily="34" charset="0"/>
              <a:buChar char="•"/>
            </a:pPr>
            <a:r>
              <a:rPr lang="en-US" b="1" dirty="0"/>
              <a:t>Juxtaposition</a:t>
            </a:r>
            <a:r>
              <a:rPr lang="en-US" dirty="0"/>
              <a:t> : simply placing the confusing segments near each other.</a:t>
            </a:r>
          </a:p>
          <a:p>
            <a:pPr lvl="1"/>
            <a:r>
              <a:rPr lang="en-US" dirty="0" smtClean="0"/>
              <a:t>     “</a:t>
            </a:r>
            <a:r>
              <a:rPr lang="en-US" dirty="0"/>
              <a:t>bizarre bazaar</a:t>
            </a:r>
            <a:r>
              <a:rPr lang="en-US" dirty="0" smtClean="0"/>
              <a:t>”</a:t>
            </a:r>
          </a:p>
          <a:p>
            <a:pPr lvl="1"/>
            <a:endParaRPr lang="en-US" dirty="0"/>
          </a:p>
          <a:p>
            <a:pPr marL="285750" indent="-285750">
              <a:buFont typeface="Arial" pitchFamily="34" charset="0"/>
              <a:buChar char="•"/>
            </a:pPr>
            <a:r>
              <a:rPr lang="en-US" b="1" dirty="0"/>
              <a:t>Substitution</a:t>
            </a:r>
            <a:r>
              <a:rPr lang="en-US" dirty="0"/>
              <a:t> : substituting one confusable segment for another and using the resulting text</a:t>
            </a:r>
            <a:r>
              <a:rPr lang="en-US" dirty="0" smtClean="0"/>
              <a:t>. </a:t>
            </a:r>
            <a:endParaRPr lang="en-US" dirty="0"/>
          </a:p>
          <a:p>
            <a:pPr lvl="1"/>
            <a:r>
              <a:rPr lang="en-US" dirty="0" smtClean="0"/>
              <a:t>      Q </a:t>
            </a:r>
            <a:r>
              <a:rPr lang="en-US" dirty="0"/>
              <a:t>: What does a near-sighted ghost wear?</a:t>
            </a:r>
          </a:p>
          <a:p>
            <a:pPr lvl="1"/>
            <a:r>
              <a:rPr lang="en-US" dirty="0" smtClean="0"/>
              <a:t>      A </a:t>
            </a:r>
            <a:r>
              <a:rPr lang="en-US" dirty="0"/>
              <a:t>: </a:t>
            </a:r>
            <a:r>
              <a:rPr lang="en-US" dirty="0" err="1" smtClean="0"/>
              <a:t>Spooktacles</a:t>
            </a:r>
            <a:endParaRPr lang="en-US" dirty="0" smtClean="0"/>
          </a:p>
          <a:p>
            <a:pPr lvl="1"/>
            <a:endParaRPr lang="en-US" dirty="0" smtClean="0"/>
          </a:p>
          <a:p>
            <a:pPr marL="285750" indent="-285750">
              <a:buFont typeface="Arial" pitchFamily="34" charset="0"/>
              <a:buChar char="•"/>
            </a:pPr>
            <a:r>
              <a:rPr lang="en-US" b="1" dirty="0"/>
              <a:t>Comparison</a:t>
            </a:r>
            <a:r>
              <a:rPr lang="en-US" dirty="0"/>
              <a:t> : explicitly compares two confusable text, usually by asking for similarities or differences.</a:t>
            </a:r>
          </a:p>
          <a:p>
            <a:pPr lvl="1"/>
            <a:r>
              <a:rPr lang="en-US" dirty="0" smtClean="0"/>
              <a:t>      Q </a:t>
            </a:r>
            <a:r>
              <a:rPr lang="en-US" dirty="0"/>
              <a:t>: What’s the difference between a short witch and a deer running from the hunters?</a:t>
            </a:r>
          </a:p>
          <a:p>
            <a:pPr lvl="1"/>
            <a:r>
              <a:rPr lang="en-US" dirty="0" smtClean="0"/>
              <a:t>      A </a:t>
            </a:r>
            <a:r>
              <a:rPr lang="en-US" dirty="0"/>
              <a:t>: One’s a stunted hag and the other is hunted stag.!!!! </a:t>
            </a:r>
          </a:p>
          <a:p>
            <a:pPr lvl="1"/>
            <a:endParaRPr lang="en-US" dirty="0"/>
          </a:p>
          <a:p>
            <a:pPr lvl="1"/>
            <a:endParaRPr lang="en-US" dirty="0"/>
          </a:p>
        </p:txBody>
      </p:sp>
    </p:spTree>
    <p:extLst>
      <p:ext uri="{BB962C8B-B14F-4D97-AF65-F5344CB8AC3E}">
        <p14:creationId xmlns:p14="http://schemas.microsoft.com/office/powerpoint/2010/main" val="32934826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743807" y="354310"/>
            <a:ext cx="1896673" cy="461665"/>
          </a:xfrm>
          <a:prstGeom prst="rect">
            <a:avLst/>
          </a:prstGeom>
          <a:noFill/>
        </p:spPr>
        <p:txBody>
          <a:bodyPr wrap="none" rtlCol="0">
            <a:spAutoFit/>
          </a:bodyPr>
          <a:lstStyle/>
          <a:p>
            <a:r>
              <a:rPr lang="en-IN" sz="2400" b="1" dirty="0" smtClean="0">
                <a:solidFill>
                  <a:srgbClr val="002060"/>
                </a:solidFill>
              </a:rPr>
              <a:t>Other areas</a:t>
            </a:r>
            <a:endParaRPr lang="en-IN" sz="2400" b="1" dirty="0">
              <a:solidFill>
                <a:srgbClr val="002060"/>
              </a:solidFill>
            </a:endParaRPr>
          </a:p>
        </p:txBody>
      </p:sp>
      <p:sp>
        <p:nvSpPr>
          <p:cNvPr id="4" name="TextBox 3"/>
          <p:cNvSpPr txBox="1"/>
          <p:nvPr/>
        </p:nvSpPr>
        <p:spPr>
          <a:xfrm>
            <a:off x="1763688" y="1419622"/>
            <a:ext cx="6341801" cy="1815882"/>
          </a:xfrm>
          <a:prstGeom prst="rect">
            <a:avLst/>
          </a:prstGeom>
          <a:noFill/>
        </p:spPr>
        <p:txBody>
          <a:bodyPr wrap="none" rtlCol="0">
            <a:spAutoFit/>
          </a:bodyPr>
          <a:lstStyle/>
          <a:p>
            <a:r>
              <a:rPr lang="en-IN" sz="1600" dirty="0" smtClean="0"/>
              <a:t>Computational Creativity has been applied to many other areas like:</a:t>
            </a:r>
          </a:p>
          <a:p>
            <a:endParaRPr lang="en-IN" sz="1600" dirty="0" smtClean="0"/>
          </a:p>
          <a:p>
            <a:pPr marL="285750" indent="-285750">
              <a:buFont typeface="Arial" pitchFamily="34" charset="0"/>
              <a:buChar char="•"/>
            </a:pPr>
            <a:r>
              <a:rPr lang="en-IN" sz="1600" dirty="0" smtClean="0"/>
              <a:t>Storytelling activities</a:t>
            </a:r>
          </a:p>
          <a:p>
            <a:pPr marL="285750" indent="-285750">
              <a:buFont typeface="Arial" pitchFamily="34" charset="0"/>
              <a:buChar char="•"/>
            </a:pPr>
            <a:r>
              <a:rPr lang="en-IN" sz="1600" dirty="0" smtClean="0"/>
              <a:t>Metaphor and simile generation</a:t>
            </a:r>
          </a:p>
          <a:p>
            <a:pPr marL="285750" indent="-285750">
              <a:buFont typeface="Arial" pitchFamily="34" charset="0"/>
              <a:buChar char="•"/>
            </a:pPr>
            <a:r>
              <a:rPr lang="en-IN" sz="1600" dirty="0" smtClean="0"/>
              <a:t>Poetry</a:t>
            </a:r>
          </a:p>
          <a:p>
            <a:pPr marL="285750" indent="-285750">
              <a:buFont typeface="Arial" pitchFamily="34" charset="0"/>
              <a:buChar char="•"/>
            </a:pPr>
            <a:endParaRPr lang="en-IN" sz="1600" dirty="0"/>
          </a:p>
          <a:p>
            <a:r>
              <a:rPr lang="en-IN" sz="1600" dirty="0" smtClean="0"/>
              <a:t>There is active research and innovation going on in other fields too</a:t>
            </a:r>
            <a:endParaRPr lang="en-IN" sz="1600" dirty="0"/>
          </a:p>
        </p:txBody>
      </p:sp>
    </p:spTree>
    <p:extLst>
      <p:ext uri="{BB962C8B-B14F-4D97-AF65-F5344CB8AC3E}">
        <p14:creationId xmlns:p14="http://schemas.microsoft.com/office/powerpoint/2010/main" val="5244894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743807" y="195486"/>
            <a:ext cx="1846980" cy="461665"/>
          </a:xfrm>
          <a:prstGeom prst="rect">
            <a:avLst/>
          </a:prstGeom>
          <a:noFill/>
        </p:spPr>
        <p:txBody>
          <a:bodyPr wrap="none" rtlCol="0">
            <a:spAutoFit/>
          </a:bodyPr>
          <a:lstStyle/>
          <a:p>
            <a:r>
              <a:rPr lang="en-IN" sz="2400" b="1" dirty="0" smtClean="0">
                <a:solidFill>
                  <a:srgbClr val="002060"/>
                </a:solidFill>
              </a:rPr>
              <a:t>References</a:t>
            </a:r>
            <a:endParaRPr lang="en-IN" sz="2400" b="1" dirty="0">
              <a:solidFill>
                <a:srgbClr val="002060"/>
              </a:solidFill>
            </a:endParaRPr>
          </a:p>
        </p:txBody>
      </p:sp>
      <p:sp>
        <p:nvSpPr>
          <p:cNvPr id="4" name="Rectangle 3"/>
          <p:cNvSpPr/>
          <p:nvPr/>
        </p:nvSpPr>
        <p:spPr>
          <a:xfrm>
            <a:off x="1760101" y="843558"/>
            <a:ext cx="5814392" cy="3754874"/>
          </a:xfrm>
          <a:prstGeom prst="rect">
            <a:avLst/>
          </a:prstGeom>
        </p:spPr>
        <p:txBody>
          <a:bodyPr wrap="square">
            <a:spAutoFit/>
          </a:bodyPr>
          <a:lstStyle/>
          <a:p>
            <a:pPr marL="285750" indent="-285750">
              <a:buFont typeface="Arial" pitchFamily="34" charset="0"/>
              <a:buChar char="•"/>
            </a:pPr>
            <a:r>
              <a:rPr lang="en-IN" dirty="0"/>
              <a:t>Kim </a:t>
            </a:r>
            <a:r>
              <a:rPr lang="en-IN" dirty="0" err="1"/>
              <a:t>Binsted</a:t>
            </a:r>
            <a:r>
              <a:rPr lang="en-IN" dirty="0"/>
              <a:t>, Helen Pain, and Graeme Ritchie. Children’s evaluation </a:t>
            </a:r>
            <a:r>
              <a:rPr lang="en-IN" dirty="0" smtClean="0"/>
              <a:t>of computer-generated </a:t>
            </a:r>
            <a:r>
              <a:rPr lang="en-IN" dirty="0"/>
              <a:t>punning riddles. Pragmatics &amp; Cognition, 5(2):</a:t>
            </a:r>
            <a:r>
              <a:rPr lang="en-IN" dirty="0" smtClean="0"/>
              <a:t>305–354</a:t>
            </a:r>
            <a:r>
              <a:rPr lang="en-IN" dirty="0"/>
              <a:t>, 1997</a:t>
            </a:r>
            <a:r>
              <a:rPr lang="en-IN" dirty="0" smtClean="0"/>
              <a:t>.</a:t>
            </a:r>
          </a:p>
          <a:p>
            <a:pPr marL="285750" indent="-285750">
              <a:buFont typeface="Arial" pitchFamily="34" charset="0"/>
              <a:buChar char="•"/>
            </a:pPr>
            <a:endParaRPr lang="en-IN" dirty="0" smtClean="0"/>
          </a:p>
          <a:p>
            <a:pPr marL="285750" indent="-285750">
              <a:buFont typeface="Arial" pitchFamily="34" charset="0"/>
              <a:buChar char="•"/>
            </a:pPr>
            <a:r>
              <a:rPr lang="en-IN" dirty="0"/>
              <a:t>David Cope. Computer models of musical creativity. MIT Press </a:t>
            </a:r>
            <a:r>
              <a:rPr lang="en-IN" dirty="0" smtClean="0"/>
              <a:t>Cambridge, 2005.</a:t>
            </a:r>
          </a:p>
          <a:p>
            <a:pPr marL="285750" indent="-285750">
              <a:buFont typeface="Arial" pitchFamily="34" charset="0"/>
              <a:buChar char="•"/>
            </a:pPr>
            <a:endParaRPr lang="en-IN" dirty="0" smtClean="0"/>
          </a:p>
          <a:p>
            <a:pPr marL="285750" indent="-285750">
              <a:buFont typeface="Arial" pitchFamily="34" charset="0"/>
              <a:buChar char="•"/>
            </a:pPr>
            <a:r>
              <a:rPr lang="en-IN" dirty="0"/>
              <a:t>Leon A </a:t>
            </a:r>
            <a:r>
              <a:rPr lang="en-IN" dirty="0" err="1"/>
              <a:t>Gatys</a:t>
            </a:r>
            <a:r>
              <a:rPr lang="en-IN" dirty="0"/>
              <a:t>, Alexander S Ecker, and Matthias </a:t>
            </a:r>
            <a:r>
              <a:rPr lang="en-IN" dirty="0" err="1"/>
              <a:t>Bethge</a:t>
            </a:r>
            <a:r>
              <a:rPr lang="en-IN" dirty="0"/>
              <a:t>. A </a:t>
            </a:r>
            <a:r>
              <a:rPr lang="en-IN" dirty="0" smtClean="0"/>
              <a:t>neural algorithm </a:t>
            </a:r>
            <a:r>
              <a:rPr lang="en-IN" dirty="0"/>
              <a:t>of artistic style. </a:t>
            </a:r>
            <a:r>
              <a:rPr lang="en-IN" dirty="0" err="1"/>
              <a:t>arXiv</a:t>
            </a:r>
            <a:r>
              <a:rPr lang="en-IN" dirty="0"/>
              <a:t> preprint arXiv:1508.06576, 2015</a:t>
            </a:r>
            <a:r>
              <a:rPr lang="en-IN" dirty="0" smtClean="0"/>
              <a:t>.</a:t>
            </a:r>
          </a:p>
          <a:p>
            <a:pPr marL="285750" indent="-285750">
              <a:buFont typeface="Arial" pitchFamily="34" charset="0"/>
              <a:buChar char="•"/>
            </a:pPr>
            <a:endParaRPr lang="en-IN" dirty="0" smtClean="0"/>
          </a:p>
          <a:p>
            <a:pPr marL="285750" indent="-285750">
              <a:buFont typeface="Arial" pitchFamily="34" charset="0"/>
              <a:buChar char="•"/>
            </a:pPr>
            <a:r>
              <a:rPr lang="en-IN" dirty="0"/>
              <a:t>M. </a:t>
            </a:r>
            <a:r>
              <a:rPr lang="en-IN" dirty="0" err="1"/>
              <a:t>Heidarpour</a:t>
            </a:r>
            <a:r>
              <a:rPr lang="en-IN" dirty="0"/>
              <a:t> and S. M. </a:t>
            </a:r>
            <a:r>
              <a:rPr lang="en-IN" dirty="0" err="1"/>
              <a:t>Hoseini</a:t>
            </a:r>
            <a:r>
              <a:rPr lang="en-IN" dirty="0"/>
              <a:t>. Generating art tile patterns </a:t>
            </a:r>
            <a:r>
              <a:rPr lang="en-IN" dirty="0" smtClean="0"/>
              <a:t>using genetic </a:t>
            </a:r>
            <a:r>
              <a:rPr lang="en-IN" dirty="0"/>
              <a:t>algorithm. In Fuzzy and Intelligent Systems (CFIS), 2015 </a:t>
            </a:r>
            <a:r>
              <a:rPr lang="en-IN" dirty="0" smtClean="0"/>
              <a:t>4</a:t>
            </a:r>
            <a:r>
              <a:rPr lang="en-IN" baseline="30000" dirty="0" smtClean="0"/>
              <a:t>th</a:t>
            </a:r>
            <a:r>
              <a:rPr lang="en-IN" dirty="0" smtClean="0"/>
              <a:t> </a:t>
            </a:r>
            <a:r>
              <a:rPr lang="fr-FR" dirty="0" err="1" smtClean="0"/>
              <a:t>Iranian</a:t>
            </a:r>
            <a:r>
              <a:rPr lang="fr-FR" dirty="0" smtClean="0"/>
              <a:t> </a:t>
            </a:r>
            <a:r>
              <a:rPr lang="fr-FR" dirty="0"/>
              <a:t>Joint </a:t>
            </a:r>
            <a:r>
              <a:rPr lang="fr-FR" dirty="0" err="1"/>
              <a:t>Congress</a:t>
            </a:r>
            <a:r>
              <a:rPr lang="fr-FR" dirty="0"/>
              <a:t> on, pages 1–4, Sept 2015</a:t>
            </a:r>
            <a:r>
              <a:rPr lang="fr-FR" dirty="0" smtClean="0"/>
              <a:t>.</a:t>
            </a:r>
          </a:p>
          <a:p>
            <a:endParaRPr lang="fr-FR" dirty="0" smtClean="0"/>
          </a:p>
          <a:p>
            <a:pPr marL="285750" indent="-285750">
              <a:buFont typeface="Arial" pitchFamily="34" charset="0"/>
              <a:buChar char="•"/>
            </a:pPr>
            <a:r>
              <a:rPr lang="en-IN" dirty="0" err="1"/>
              <a:t>Maciej</a:t>
            </a:r>
            <a:r>
              <a:rPr lang="en-IN" dirty="0"/>
              <a:t> </a:t>
            </a:r>
            <a:r>
              <a:rPr lang="en-IN" dirty="0" err="1"/>
              <a:t>Pilichowski</a:t>
            </a:r>
            <a:r>
              <a:rPr lang="en-IN" dirty="0"/>
              <a:t>, </a:t>
            </a:r>
            <a:r>
              <a:rPr lang="en-IN" dirty="0" err="1"/>
              <a:t>Wlodzislaw</a:t>
            </a:r>
            <a:r>
              <a:rPr lang="en-IN" dirty="0"/>
              <a:t> </a:t>
            </a:r>
            <a:r>
              <a:rPr lang="en-IN" dirty="0" err="1"/>
              <a:t>Duch</a:t>
            </a:r>
            <a:r>
              <a:rPr lang="en-IN" dirty="0"/>
              <a:t>, et al. </a:t>
            </a:r>
            <a:r>
              <a:rPr lang="en-IN" dirty="0" err="1"/>
              <a:t>Braingene</a:t>
            </a:r>
            <a:r>
              <a:rPr lang="en-IN" dirty="0"/>
              <a:t>: </a:t>
            </a:r>
            <a:r>
              <a:rPr lang="en-IN" dirty="0" smtClean="0"/>
              <a:t>Computational creativity </a:t>
            </a:r>
            <a:r>
              <a:rPr lang="en-IN" dirty="0"/>
              <a:t>algorithm that invents novel interesting names. In </a:t>
            </a:r>
            <a:r>
              <a:rPr lang="en-IN" dirty="0" smtClean="0"/>
              <a:t>CIHLI, pages </a:t>
            </a:r>
            <a:r>
              <a:rPr lang="en-IN" dirty="0"/>
              <a:t>92–99, 2013.</a:t>
            </a:r>
            <a:endParaRPr lang="en-IN" dirty="0"/>
          </a:p>
        </p:txBody>
      </p:sp>
    </p:spTree>
    <p:extLst>
      <p:ext uri="{BB962C8B-B14F-4D97-AF65-F5344CB8AC3E}">
        <p14:creationId xmlns:p14="http://schemas.microsoft.com/office/powerpoint/2010/main" val="23660169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Shape 406"/>
          <p:cNvSpPr txBox="1">
            <a:spLocks noGrp="1"/>
          </p:cNvSpPr>
          <p:nvPr>
            <p:ph type="subTitle" idx="4294967295"/>
          </p:nvPr>
        </p:nvSpPr>
        <p:spPr>
          <a:xfrm>
            <a:off x="685800" y="505225"/>
            <a:ext cx="7884600" cy="3810299"/>
          </a:xfrm>
          <a:prstGeom prst="rect">
            <a:avLst/>
          </a:prstGeom>
        </p:spPr>
        <p:txBody>
          <a:bodyPr lIns="91425" tIns="91425" rIns="91425" bIns="91425" anchor="ctr" anchorCtr="0">
            <a:noAutofit/>
          </a:bodyPr>
          <a:lstStyle/>
          <a:p>
            <a:pPr lvl="0" rtl="0">
              <a:spcBef>
                <a:spcPts val="0"/>
              </a:spcBef>
              <a:buClr>
                <a:schemeClr val="dk1"/>
              </a:buClr>
              <a:buSzPct val="61111"/>
              <a:buFont typeface="Arial"/>
              <a:buNone/>
            </a:pPr>
            <a:r>
              <a:rPr lang="en" sz="3200" b="1" dirty="0" smtClean="0">
                <a:solidFill>
                  <a:schemeClr val="lt1"/>
                </a:solidFill>
                <a:latin typeface="Roboto Slab"/>
                <a:ea typeface="Roboto Slab"/>
                <a:cs typeface="Roboto Slab"/>
                <a:sym typeface="Roboto Slab"/>
              </a:rPr>
              <a:t>THANK  YOU!</a:t>
            </a:r>
            <a:endParaRPr lang="en" sz="3200" b="1" dirty="0">
              <a:solidFill>
                <a:schemeClr val="lt1"/>
              </a:solidFill>
              <a:latin typeface="Roboto Slab"/>
              <a:ea typeface="Roboto Slab"/>
              <a:cs typeface="Roboto Slab"/>
              <a:sym typeface="Roboto Slab"/>
            </a:endParaRPr>
          </a:p>
          <a:p>
            <a:pPr lvl="0" rtl="0">
              <a:spcBef>
                <a:spcPts val="0"/>
              </a:spcBef>
              <a:buNone/>
            </a:pPr>
            <a:r>
              <a:rPr lang="en" sz="3600" b="1" dirty="0">
                <a:solidFill>
                  <a:srgbClr val="FFFFFF"/>
                </a:solidFill>
              </a:rPr>
              <a:t>Any questions?</a:t>
            </a:r>
          </a:p>
          <a:p>
            <a:pPr lvl="0" rtl="0">
              <a:spcBef>
                <a:spcPts val="0"/>
              </a:spcBef>
              <a:buClr>
                <a:schemeClr val="dk1"/>
              </a:buClr>
              <a:buSzPct val="45833"/>
              <a:buFont typeface="Arial"/>
              <a:buNone/>
            </a:pPr>
            <a:endParaRPr sz="2400" dirty="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ctrTitle"/>
          </p:nvPr>
        </p:nvSpPr>
        <p:spPr>
          <a:xfrm>
            <a:off x="4139952" y="1131590"/>
            <a:ext cx="4505699" cy="2383935"/>
          </a:xfrm>
          <a:prstGeom prst="rect">
            <a:avLst/>
          </a:prstGeom>
        </p:spPr>
        <p:txBody>
          <a:bodyPr lIns="91425" tIns="91425" rIns="91425" bIns="91425" anchor="b" anchorCtr="0">
            <a:noAutofit/>
          </a:bodyPr>
          <a:lstStyle/>
          <a:p>
            <a:pPr lvl="0" algn="ctr" rtl="0">
              <a:spcBef>
                <a:spcPts val="0"/>
              </a:spcBef>
              <a:buNone/>
            </a:pPr>
            <a:r>
              <a:rPr lang="en" dirty="0" smtClean="0"/>
              <a:t>Can Computers be Creative?</a:t>
            </a:r>
            <a:endParaRPr lang="en" dirty="0"/>
          </a:p>
        </p:txBody>
      </p:sp>
      <p:sp>
        <p:nvSpPr>
          <p:cNvPr id="2" name="AutoShape 2" descr="Image result for computer creativity"/>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83518"/>
            <a:ext cx="3819868" cy="3816424"/>
          </a:xfrm>
          <a:prstGeom prst="rect">
            <a:avLst/>
          </a:prstGeom>
        </p:spPr>
      </p:pic>
    </p:spTree>
    <p:extLst>
      <p:ext uri="{BB962C8B-B14F-4D97-AF65-F5344CB8AC3E}">
        <p14:creationId xmlns:p14="http://schemas.microsoft.com/office/powerpoint/2010/main" val="34985654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87624" y="483518"/>
            <a:ext cx="6552728" cy="738664"/>
          </a:xfrm>
          <a:prstGeom prst="rect">
            <a:avLst/>
          </a:prstGeom>
          <a:noFill/>
        </p:spPr>
        <p:txBody>
          <a:bodyPr wrap="square" rtlCol="0">
            <a:spAutoFit/>
          </a:bodyPr>
          <a:lstStyle/>
          <a:p>
            <a:r>
              <a:rPr lang="en-US" dirty="0" smtClean="0"/>
              <a:t>Creativity </a:t>
            </a:r>
            <a:r>
              <a:rPr lang="en-US" dirty="0"/>
              <a:t>is a feature of human intelligence in </a:t>
            </a:r>
            <a:r>
              <a:rPr lang="en-US" dirty="0" smtClean="0"/>
              <a:t>general. Neurocognitive analysis says it involves the following capacities: </a:t>
            </a:r>
            <a:endParaRPr lang="en-US" dirty="0"/>
          </a:p>
          <a:p>
            <a:endParaRPr lang="en-IN" dirty="0"/>
          </a:p>
        </p:txBody>
      </p:sp>
      <p:grpSp>
        <p:nvGrpSpPr>
          <p:cNvPr id="14" name="Group 13"/>
          <p:cNvGrpSpPr/>
          <p:nvPr/>
        </p:nvGrpSpPr>
        <p:grpSpPr>
          <a:xfrm>
            <a:off x="1005853" y="1131590"/>
            <a:ext cx="1848583" cy="1580187"/>
            <a:chOff x="1005853" y="1131590"/>
            <a:chExt cx="1848583" cy="1580187"/>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7402" y="1131590"/>
              <a:ext cx="1745486" cy="1272410"/>
            </a:xfrm>
            <a:prstGeom prst="rect">
              <a:avLst/>
            </a:prstGeom>
            <a:effectLst>
              <a:softEdge rad="50800"/>
            </a:effectLst>
          </p:spPr>
        </p:pic>
        <p:sp>
          <p:nvSpPr>
            <p:cNvPr id="5" name="TextBox 4"/>
            <p:cNvSpPr txBox="1"/>
            <p:nvPr/>
          </p:nvSpPr>
          <p:spPr>
            <a:xfrm>
              <a:off x="1005853" y="2404000"/>
              <a:ext cx="1848583" cy="307777"/>
            </a:xfrm>
            <a:prstGeom prst="rect">
              <a:avLst/>
            </a:prstGeom>
            <a:noFill/>
          </p:spPr>
          <p:txBody>
            <a:bodyPr wrap="none" rtlCol="0">
              <a:spAutoFit/>
            </a:bodyPr>
            <a:lstStyle/>
            <a:p>
              <a:r>
                <a:rPr lang="en-IN" dirty="0" smtClean="0"/>
                <a:t>Associativity of ideas</a:t>
              </a:r>
              <a:endParaRPr lang="en-IN" dirty="0"/>
            </a:p>
          </p:txBody>
        </p:sp>
      </p:grpSp>
      <p:grpSp>
        <p:nvGrpSpPr>
          <p:cNvPr id="15" name="Group 14"/>
          <p:cNvGrpSpPr/>
          <p:nvPr/>
        </p:nvGrpSpPr>
        <p:grpSpPr>
          <a:xfrm>
            <a:off x="3536376" y="1081766"/>
            <a:ext cx="1683696" cy="1728353"/>
            <a:chOff x="3536376" y="1081766"/>
            <a:chExt cx="1683696" cy="1728353"/>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6376" y="1081766"/>
              <a:ext cx="1683696" cy="1417976"/>
            </a:xfrm>
            <a:prstGeom prst="rect">
              <a:avLst/>
            </a:prstGeom>
          </p:spPr>
        </p:pic>
        <p:sp>
          <p:nvSpPr>
            <p:cNvPr id="7" name="TextBox 6"/>
            <p:cNvSpPr txBox="1"/>
            <p:nvPr/>
          </p:nvSpPr>
          <p:spPr>
            <a:xfrm>
              <a:off x="3830419" y="2502342"/>
              <a:ext cx="1040670" cy="307777"/>
            </a:xfrm>
            <a:prstGeom prst="rect">
              <a:avLst/>
            </a:prstGeom>
            <a:noFill/>
          </p:spPr>
          <p:txBody>
            <a:bodyPr wrap="none" rtlCol="0">
              <a:spAutoFit/>
            </a:bodyPr>
            <a:lstStyle/>
            <a:p>
              <a:r>
                <a:rPr lang="en-IN" dirty="0" smtClean="0"/>
                <a:t>Perception</a:t>
              </a:r>
              <a:endParaRPr lang="en-IN" dirty="0"/>
            </a:p>
          </p:txBody>
        </p:sp>
      </p:grpSp>
      <p:grpSp>
        <p:nvGrpSpPr>
          <p:cNvPr id="16" name="Group 15"/>
          <p:cNvGrpSpPr/>
          <p:nvPr/>
        </p:nvGrpSpPr>
        <p:grpSpPr>
          <a:xfrm>
            <a:off x="5796136" y="1106529"/>
            <a:ext cx="2736304" cy="1681245"/>
            <a:chOff x="5796136" y="1106529"/>
            <a:chExt cx="2736304" cy="1681245"/>
          </a:xfrm>
        </p:grpSpPr>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96136" y="1106529"/>
              <a:ext cx="2736304" cy="1321205"/>
            </a:xfrm>
            <a:prstGeom prst="rect">
              <a:avLst/>
            </a:prstGeom>
          </p:spPr>
        </p:pic>
        <p:sp>
          <p:nvSpPr>
            <p:cNvPr id="9" name="TextBox 8"/>
            <p:cNvSpPr txBox="1"/>
            <p:nvPr/>
          </p:nvSpPr>
          <p:spPr>
            <a:xfrm>
              <a:off x="6300192" y="2479997"/>
              <a:ext cx="1737976" cy="307777"/>
            </a:xfrm>
            <a:prstGeom prst="rect">
              <a:avLst/>
            </a:prstGeom>
            <a:noFill/>
          </p:spPr>
          <p:txBody>
            <a:bodyPr wrap="none" rtlCol="0">
              <a:spAutoFit/>
            </a:bodyPr>
            <a:lstStyle/>
            <a:p>
              <a:r>
                <a:rPr lang="en-IN" dirty="0" smtClean="0"/>
                <a:t>Analogical Thinking</a:t>
              </a:r>
              <a:endParaRPr lang="en-IN" dirty="0"/>
            </a:p>
          </p:txBody>
        </p:sp>
      </p:grpSp>
      <p:grpSp>
        <p:nvGrpSpPr>
          <p:cNvPr id="17" name="Group 16"/>
          <p:cNvGrpSpPr/>
          <p:nvPr/>
        </p:nvGrpSpPr>
        <p:grpSpPr>
          <a:xfrm>
            <a:off x="1830474" y="3003798"/>
            <a:ext cx="2520280" cy="1908155"/>
            <a:chOff x="1830474" y="3003798"/>
            <a:chExt cx="2520280" cy="1908155"/>
          </a:xfrm>
        </p:grpSpPr>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95736" y="3003798"/>
              <a:ext cx="1872208" cy="1319055"/>
            </a:xfrm>
            <a:prstGeom prst="rect">
              <a:avLst/>
            </a:prstGeom>
            <a:effectLst>
              <a:softEdge rad="50800"/>
            </a:effectLst>
          </p:spPr>
        </p:pic>
        <p:sp>
          <p:nvSpPr>
            <p:cNvPr id="11" name="TextBox 10"/>
            <p:cNvSpPr txBox="1"/>
            <p:nvPr/>
          </p:nvSpPr>
          <p:spPr>
            <a:xfrm>
              <a:off x="1830474" y="4388733"/>
              <a:ext cx="2520280" cy="523220"/>
            </a:xfrm>
            <a:prstGeom prst="rect">
              <a:avLst/>
            </a:prstGeom>
            <a:noFill/>
          </p:spPr>
          <p:txBody>
            <a:bodyPr wrap="square" rtlCol="0">
              <a:spAutoFit/>
            </a:bodyPr>
            <a:lstStyle/>
            <a:p>
              <a:pPr algn="ctr"/>
              <a:r>
                <a:rPr lang="en-IN" dirty="0" smtClean="0"/>
                <a:t>Exploring a structured problem space</a:t>
              </a:r>
              <a:endParaRPr lang="en-IN" dirty="0"/>
            </a:p>
          </p:txBody>
        </p:sp>
      </p:grpSp>
      <p:grpSp>
        <p:nvGrpSpPr>
          <p:cNvPr id="18" name="Group 17"/>
          <p:cNvGrpSpPr/>
          <p:nvPr/>
        </p:nvGrpSpPr>
        <p:grpSpPr>
          <a:xfrm>
            <a:off x="5012773" y="2910042"/>
            <a:ext cx="2037737" cy="1855667"/>
            <a:chOff x="5012773" y="2910042"/>
            <a:chExt cx="2037737" cy="1855667"/>
          </a:xfrm>
        </p:grpSpPr>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36705" y="2910042"/>
              <a:ext cx="1589874" cy="1534861"/>
            </a:xfrm>
            <a:prstGeom prst="rect">
              <a:avLst/>
            </a:prstGeom>
            <a:effectLst>
              <a:softEdge rad="38100"/>
            </a:effectLst>
          </p:spPr>
        </p:pic>
        <p:sp>
          <p:nvSpPr>
            <p:cNvPr id="13" name="TextBox 12"/>
            <p:cNvSpPr txBox="1"/>
            <p:nvPr/>
          </p:nvSpPr>
          <p:spPr>
            <a:xfrm>
              <a:off x="5012773" y="4457932"/>
              <a:ext cx="2037737" cy="307777"/>
            </a:xfrm>
            <a:prstGeom prst="rect">
              <a:avLst/>
            </a:prstGeom>
            <a:noFill/>
          </p:spPr>
          <p:txBody>
            <a:bodyPr wrap="none" rtlCol="0">
              <a:spAutoFit/>
            </a:bodyPr>
            <a:lstStyle/>
            <a:p>
              <a:r>
                <a:rPr lang="en-IN" dirty="0" smtClean="0"/>
                <a:t>Reflective Self-criticism</a:t>
              </a:r>
              <a:endParaRPr lang="en-IN" dirty="0"/>
            </a:p>
          </p:txBody>
        </p:sp>
      </p:grpSp>
    </p:spTree>
    <p:extLst>
      <p:ext uri="{BB962C8B-B14F-4D97-AF65-F5344CB8AC3E}">
        <p14:creationId xmlns:p14="http://schemas.microsoft.com/office/powerpoint/2010/main" val="1970453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03648" y="967442"/>
            <a:ext cx="6408712" cy="2800767"/>
          </a:xfrm>
          <a:prstGeom prst="rect">
            <a:avLst/>
          </a:prstGeom>
          <a:noFill/>
        </p:spPr>
        <p:txBody>
          <a:bodyPr wrap="square" rtlCol="0">
            <a:spAutoFit/>
          </a:bodyPr>
          <a:lstStyle/>
          <a:p>
            <a:pPr marL="285750" indent="-285750">
              <a:buFont typeface="Arial" pitchFamily="34" charset="0"/>
              <a:buChar char="•"/>
            </a:pPr>
            <a:r>
              <a:rPr lang="en-IN" sz="1800" dirty="0" smtClean="0"/>
              <a:t>Programming these abilities into a computer poses a serious challenge to computer scientists.</a:t>
            </a:r>
          </a:p>
          <a:p>
            <a:pPr marL="285750" indent="-285750">
              <a:buFont typeface="Arial" pitchFamily="34" charset="0"/>
              <a:buChar char="•"/>
            </a:pPr>
            <a:endParaRPr lang="en-IN" sz="1800" dirty="0"/>
          </a:p>
          <a:p>
            <a:pPr marL="285750" indent="-285750">
              <a:buFont typeface="Arial" pitchFamily="34" charset="0"/>
              <a:buChar char="•"/>
            </a:pPr>
            <a:r>
              <a:rPr lang="en-IN" sz="1800" dirty="0" smtClean="0"/>
              <a:t>However, meticulous research has been done in several areas, and algorithms have been developed to make computers creative</a:t>
            </a:r>
          </a:p>
          <a:p>
            <a:pPr marL="285750" indent="-285750">
              <a:buFont typeface="Arial" pitchFamily="34" charset="0"/>
              <a:buChar char="•"/>
            </a:pPr>
            <a:endParaRPr lang="en-IN" sz="1800" dirty="0"/>
          </a:p>
          <a:p>
            <a:pPr marL="285750" indent="-285750">
              <a:buFont typeface="Arial" pitchFamily="34" charset="0"/>
              <a:buChar char="•"/>
            </a:pPr>
            <a:r>
              <a:rPr lang="en-US" sz="1800" dirty="0"/>
              <a:t>We shouldn’t say that a computer has failed simply because it can’t </a:t>
            </a:r>
            <a:r>
              <a:rPr lang="en-US" sz="1800" dirty="0" smtClean="0"/>
              <a:t> match </a:t>
            </a:r>
            <a:r>
              <a:rPr lang="en-US" sz="1800" dirty="0"/>
              <a:t>the heights of </a:t>
            </a:r>
            <a:r>
              <a:rPr lang="en-US" sz="1800" dirty="0" smtClean="0"/>
              <a:t> human </a:t>
            </a:r>
            <a:r>
              <a:rPr lang="en-US" sz="1800" dirty="0"/>
              <a:t>intelligence. </a:t>
            </a:r>
          </a:p>
          <a:p>
            <a:endParaRPr lang="en-IN" dirty="0"/>
          </a:p>
        </p:txBody>
      </p:sp>
    </p:spTree>
    <p:extLst>
      <p:ext uri="{BB962C8B-B14F-4D97-AF65-F5344CB8AC3E}">
        <p14:creationId xmlns:p14="http://schemas.microsoft.com/office/powerpoint/2010/main" val="5852432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35896" y="1419622"/>
            <a:ext cx="5436096" cy="2186879"/>
          </a:xfrm>
        </p:spPr>
        <p:txBody>
          <a:bodyPr/>
          <a:lstStyle/>
          <a:p>
            <a:r>
              <a:rPr lang="en-IN" sz="4000" dirty="0" smtClean="0"/>
              <a:t>COMPUTATIONAL CREATIVITY AND ART</a:t>
            </a:r>
            <a:endParaRPr lang="en-IN" sz="4000"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r="9250"/>
          <a:stretch/>
        </p:blipFill>
        <p:spPr>
          <a:xfrm>
            <a:off x="-36512" y="1635646"/>
            <a:ext cx="3528392" cy="1788790"/>
          </a:xfrm>
          <a:prstGeom prst="rect">
            <a:avLst/>
          </a:prstGeom>
        </p:spPr>
      </p:pic>
    </p:spTree>
    <p:extLst>
      <p:ext uri="{BB962C8B-B14F-4D97-AF65-F5344CB8AC3E}">
        <p14:creationId xmlns:p14="http://schemas.microsoft.com/office/powerpoint/2010/main" val="773326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11560" y="209737"/>
            <a:ext cx="7925568" cy="461665"/>
          </a:xfrm>
          <a:prstGeom prst="rect">
            <a:avLst/>
          </a:prstGeom>
          <a:noFill/>
        </p:spPr>
        <p:txBody>
          <a:bodyPr wrap="none" rtlCol="0">
            <a:spAutoFit/>
          </a:bodyPr>
          <a:lstStyle/>
          <a:p>
            <a:r>
              <a:rPr lang="en-IN" sz="2400" b="1" dirty="0">
                <a:solidFill>
                  <a:srgbClr val="002060"/>
                </a:solidFill>
              </a:rPr>
              <a:t>Generating Art Tile Patterns using Genetic Algorithm</a:t>
            </a:r>
            <a:endParaRPr lang="en-IN" sz="2400" b="1" dirty="0">
              <a:solidFill>
                <a:srgbClr val="002060"/>
              </a:solidFill>
            </a:endParaRPr>
          </a:p>
        </p:txBody>
      </p:sp>
      <p:grpSp>
        <p:nvGrpSpPr>
          <p:cNvPr id="6" name="Group 5"/>
          <p:cNvGrpSpPr/>
          <p:nvPr/>
        </p:nvGrpSpPr>
        <p:grpSpPr>
          <a:xfrm>
            <a:off x="4465450" y="991220"/>
            <a:ext cx="1042654" cy="1040332"/>
            <a:chOff x="1621329" y="1131590"/>
            <a:chExt cx="1260910" cy="1359267"/>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3343" y="1131590"/>
              <a:ext cx="1228896" cy="1076475"/>
            </a:xfrm>
            <a:prstGeom prst="rect">
              <a:avLst/>
            </a:prstGeom>
          </p:spPr>
        </p:pic>
        <p:sp>
          <p:nvSpPr>
            <p:cNvPr id="5" name="TextBox 4"/>
            <p:cNvSpPr txBox="1"/>
            <p:nvPr/>
          </p:nvSpPr>
          <p:spPr>
            <a:xfrm>
              <a:off x="1621329" y="2183080"/>
              <a:ext cx="1258678" cy="307777"/>
            </a:xfrm>
            <a:prstGeom prst="rect">
              <a:avLst/>
            </a:prstGeom>
            <a:noFill/>
          </p:spPr>
          <p:txBody>
            <a:bodyPr wrap="none" rtlCol="0">
              <a:spAutoFit/>
            </a:bodyPr>
            <a:lstStyle/>
            <a:p>
              <a:r>
                <a:rPr lang="en-IN" dirty="0" smtClean="0"/>
                <a:t>Chromosome</a:t>
              </a:r>
              <a:endParaRPr lang="en-IN" dirty="0"/>
            </a:p>
          </p:txBody>
        </p:sp>
      </p:grpSp>
      <p:grpSp>
        <p:nvGrpSpPr>
          <p:cNvPr id="11" name="Group 10"/>
          <p:cNvGrpSpPr/>
          <p:nvPr/>
        </p:nvGrpSpPr>
        <p:grpSpPr>
          <a:xfrm>
            <a:off x="6588224" y="991219"/>
            <a:ext cx="1207005" cy="1040333"/>
            <a:chOff x="5868144" y="991219"/>
            <a:chExt cx="1209844" cy="1327039"/>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8144" y="991219"/>
              <a:ext cx="1209844" cy="1076475"/>
            </a:xfrm>
            <a:prstGeom prst="rect">
              <a:avLst/>
            </a:prstGeom>
          </p:spPr>
        </p:pic>
        <p:sp>
          <p:nvSpPr>
            <p:cNvPr id="10" name="TextBox 9"/>
            <p:cNvSpPr txBox="1"/>
            <p:nvPr/>
          </p:nvSpPr>
          <p:spPr>
            <a:xfrm>
              <a:off x="5987195" y="2010481"/>
              <a:ext cx="971741" cy="307777"/>
            </a:xfrm>
            <a:prstGeom prst="rect">
              <a:avLst/>
            </a:prstGeom>
            <a:noFill/>
          </p:spPr>
          <p:txBody>
            <a:bodyPr wrap="none" rtlCol="0">
              <a:spAutoFit/>
            </a:bodyPr>
            <a:lstStyle/>
            <a:p>
              <a:r>
                <a:rPr lang="en-IN" dirty="0" smtClean="0"/>
                <a:t>Whole tile</a:t>
              </a:r>
              <a:endParaRPr lang="en-IN" dirty="0"/>
            </a:p>
          </p:txBody>
        </p:sp>
      </p:grpSp>
      <p:sp>
        <p:nvSpPr>
          <p:cNvPr id="12" name="TextBox 11"/>
          <p:cNvSpPr txBox="1"/>
          <p:nvPr/>
        </p:nvSpPr>
        <p:spPr>
          <a:xfrm>
            <a:off x="755576" y="1131590"/>
            <a:ext cx="6768199" cy="4031873"/>
          </a:xfrm>
          <a:prstGeom prst="rect">
            <a:avLst/>
          </a:prstGeom>
          <a:noFill/>
        </p:spPr>
        <p:txBody>
          <a:bodyPr wrap="none" rtlCol="0">
            <a:spAutoFit/>
          </a:bodyPr>
          <a:lstStyle/>
          <a:p>
            <a:pPr marL="342900" indent="-342900">
              <a:buFont typeface="Arial" pitchFamily="34" charset="0"/>
              <a:buChar char="•"/>
            </a:pPr>
            <a:r>
              <a:rPr lang="en-IN" sz="1600" dirty="0" smtClean="0"/>
              <a:t>Representation:</a:t>
            </a:r>
          </a:p>
          <a:p>
            <a:pPr marL="342900" indent="-342900">
              <a:buFont typeface="Arial" pitchFamily="34" charset="0"/>
              <a:buChar char="•"/>
            </a:pPr>
            <a:endParaRPr lang="en-IN" sz="1600" dirty="0"/>
          </a:p>
          <a:p>
            <a:pPr marL="342900" indent="-342900">
              <a:buFont typeface="Arial" pitchFamily="34" charset="0"/>
              <a:buChar char="•"/>
            </a:pPr>
            <a:endParaRPr lang="en-IN" sz="1600" dirty="0" smtClean="0"/>
          </a:p>
          <a:p>
            <a:pPr marL="342900" indent="-342900">
              <a:buFont typeface="Arial" pitchFamily="34" charset="0"/>
              <a:buChar char="•"/>
            </a:pPr>
            <a:endParaRPr lang="en-IN" sz="1600" dirty="0"/>
          </a:p>
          <a:p>
            <a:endParaRPr lang="en-IN" sz="1600" dirty="0" smtClean="0"/>
          </a:p>
          <a:p>
            <a:pPr marL="342900" indent="-342900">
              <a:buFont typeface="Arial" pitchFamily="34" charset="0"/>
              <a:buChar char="•"/>
            </a:pPr>
            <a:r>
              <a:rPr lang="en-IN" sz="1600" dirty="0" smtClean="0"/>
              <a:t>First population:</a:t>
            </a:r>
          </a:p>
          <a:p>
            <a:r>
              <a:rPr lang="en-IN" sz="1600" dirty="0"/>
              <a:t>	</a:t>
            </a:r>
            <a:r>
              <a:rPr lang="en-IN" sz="1600" dirty="0" smtClean="0"/>
              <a:t>uniformly </a:t>
            </a:r>
            <a:r>
              <a:rPr lang="en-IN" sz="1600" dirty="0"/>
              <a:t>selected in the range of 0 to 255</a:t>
            </a:r>
            <a:r>
              <a:rPr lang="en-IN" sz="1600" dirty="0" smtClean="0"/>
              <a:t>.</a:t>
            </a:r>
          </a:p>
          <a:p>
            <a:endParaRPr lang="en-IN" sz="1600" dirty="0"/>
          </a:p>
          <a:p>
            <a:endParaRPr lang="en-IN" sz="1600" dirty="0" smtClean="0"/>
          </a:p>
          <a:p>
            <a:pPr marL="285750" indent="-285750">
              <a:buFont typeface="Arial" pitchFamily="34" charset="0"/>
              <a:buChar char="•"/>
            </a:pPr>
            <a:r>
              <a:rPr lang="en-IN" sz="1600" dirty="0"/>
              <a:t>Replication and Mutation</a:t>
            </a:r>
            <a:r>
              <a:rPr lang="en-IN" sz="1600" dirty="0" smtClean="0"/>
              <a:t>: </a:t>
            </a:r>
          </a:p>
          <a:p>
            <a:pPr lvl="1"/>
            <a:r>
              <a:rPr lang="en-IN" sz="1600" dirty="0"/>
              <a:t>	</a:t>
            </a:r>
            <a:r>
              <a:rPr lang="en-IN" sz="1600" dirty="0" smtClean="0"/>
              <a:t>100 replications, using following possible mutations:</a:t>
            </a:r>
          </a:p>
          <a:p>
            <a:pPr lvl="1"/>
            <a:r>
              <a:rPr lang="en-IN" sz="1600" dirty="0"/>
              <a:t>	</a:t>
            </a:r>
            <a:r>
              <a:rPr lang="en-IN" sz="1600" dirty="0" smtClean="0"/>
              <a:t>- </a:t>
            </a:r>
            <a:r>
              <a:rPr lang="en-IN" sz="1600" dirty="0"/>
              <a:t>Swapping the value of two random </a:t>
            </a:r>
            <a:r>
              <a:rPr lang="en-IN" sz="1600" dirty="0" smtClean="0"/>
              <a:t>points</a:t>
            </a:r>
          </a:p>
          <a:p>
            <a:pPr lvl="1"/>
            <a:r>
              <a:rPr lang="en-IN" sz="1600" dirty="0"/>
              <a:t>	</a:t>
            </a:r>
            <a:r>
              <a:rPr lang="en-IN" sz="1600" dirty="0" smtClean="0"/>
              <a:t>- </a:t>
            </a:r>
            <a:r>
              <a:rPr lang="en-IN" sz="1600" dirty="0"/>
              <a:t>Copying the value of a random point to another random </a:t>
            </a:r>
            <a:r>
              <a:rPr lang="en-IN" sz="1600" dirty="0" smtClean="0"/>
              <a:t>point</a:t>
            </a:r>
          </a:p>
          <a:p>
            <a:pPr lvl="1"/>
            <a:r>
              <a:rPr lang="en-IN" sz="1600" dirty="0"/>
              <a:t>	</a:t>
            </a:r>
            <a:r>
              <a:rPr lang="en-IN" sz="1600" dirty="0" smtClean="0"/>
              <a:t>- </a:t>
            </a:r>
            <a:r>
              <a:rPr lang="en-IN" sz="1600" dirty="0"/>
              <a:t>Assigning a random value to a random point</a:t>
            </a:r>
            <a:endParaRPr lang="en-IN" sz="1600" dirty="0" smtClean="0"/>
          </a:p>
          <a:p>
            <a:pPr lvl="1"/>
            <a:endParaRPr lang="en-IN" sz="1600" dirty="0" smtClean="0"/>
          </a:p>
          <a:p>
            <a:pPr marL="285750" indent="-285750">
              <a:buFont typeface="Arial" pitchFamily="34" charset="0"/>
              <a:buChar char="•"/>
            </a:pPr>
            <a:endParaRPr lang="en-IN" sz="1600" dirty="0"/>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32855" y="2427734"/>
            <a:ext cx="881187" cy="865995"/>
          </a:xfrm>
          <a:prstGeom prst="rect">
            <a:avLst/>
          </a:prstGeom>
        </p:spPr>
      </p:pic>
    </p:spTree>
    <p:extLst>
      <p:ext uri="{BB962C8B-B14F-4D97-AF65-F5344CB8AC3E}">
        <p14:creationId xmlns:p14="http://schemas.microsoft.com/office/powerpoint/2010/main" val="7652404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99592" y="771550"/>
            <a:ext cx="7314823" cy="4001095"/>
          </a:xfrm>
          <a:prstGeom prst="rect">
            <a:avLst/>
          </a:prstGeom>
          <a:noFill/>
        </p:spPr>
        <p:txBody>
          <a:bodyPr wrap="none" rtlCol="0">
            <a:spAutoFit/>
          </a:bodyPr>
          <a:lstStyle/>
          <a:p>
            <a:pPr marL="342900" indent="-342900">
              <a:buFont typeface="Arial" pitchFamily="34" charset="0"/>
              <a:buChar char="•"/>
            </a:pPr>
            <a:r>
              <a:rPr lang="en-IN" sz="1600" dirty="0" smtClean="0"/>
              <a:t>Fitness evaluation:</a:t>
            </a:r>
          </a:p>
          <a:p>
            <a:r>
              <a:rPr lang="en-IN" sz="1600" dirty="0"/>
              <a:t>	</a:t>
            </a:r>
            <a:r>
              <a:rPr lang="en-IN" sz="1600" dirty="0" smtClean="0"/>
              <a:t>Cost function used to find cost of each offspring</a:t>
            </a:r>
            <a:endParaRPr lang="en-IN" sz="1600" dirty="0"/>
          </a:p>
          <a:p>
            <a:pPr marL="342900" indent="-342900">
              <a:buFont typeface="Arial" pitchFamily="34" charset="0"/>
              <a:buChar char="•"/>
            </a:pPr>
            <a:endParaRPr lang="en-IN" sz="1600" dirty="0" smtClean="0"/>
          </a:p>
          <a:p>
            <a:pPr marL="342900" indent="-342900">
              <a:buFont typeface="Arial" pitchFamily="34" charset="0"/>
              <a:buChar char="•"/>
            </a:pPr>
            <a:endParaRPr lang="en-IN" sz="1600" dirty="0" smtClean="0"/>
          </a:p>
          <a:p>
            <a:pPr marL="342900" indent="-342900">
              <a:buFont typeface="Arial" pitchFamily="34" charset="0"/>
              <a:buChar char="•"/>
            </a:pPr>
            <a:endParaRPr lang="en-IN" sz="1600" dirty="0"/>
          </a:p>
          <a:p>
            <a:pPr marL="342900" indent="-342900">
              <a:buFont typeface="Arial" pitchFamily="34" charset="0"/>
              <a:buChar char="•"/>
            </a:pPr>
            <a:endParaRPr lang="en-IN" sz="1600" dirty="0"/>
          </a:p>
          <a:p>
            <a:endParaRPr lang="en-IN" sz="1600" dirty="0" smtClean="0"/>
          </a:p>
          <a:p>
            <a:endParaRPr lang="en-IN" sz="1600" dirty="0"/>
          </a:p>
          <a:p>
            <a:endParaRPr lang="en-IN" sz="1600" dirty="0" smtClean="0"/>
          </a:p>
          <a:p>
            <a:pPr marL="342900" indent="-342900">
              <a:buFont typeface="Arial" pitchFamily="34" charset="0"/>
              <a:buChar char="•"/>
            </a:pPr>
            <a:r>
              <a:rPr lang="en-IN" sz="1600" dirty="0" smtClean="0"/>
              <a:t>Selection:</a:t>
            </a:r>
          </a:p>
          <a:p>
            <a:r>
              <a:rPr lang="en-IN" sz="1600" dirty="0"/>
              <a:t>	</a:t>
            </a:r>
            <a:r>
              <a:rPr lang="en-IN" sz="1600" dirty="0" smtClean="0"/>
              <a:t>Offspring ranked according to cost, one with minimum value is taken</a:t>
            </a:r>
          </a:p>
          <a:p>
            <a:endParaRPr lang="en-IN" sz="1600" dirty="0"/>
          </a:p>
          <a:p>
            <a:endParaRPr lang="en-IN" sz="1600" dirty="0" smtClean="0"/>
          </a:p>
          <a:p>
            <a:pPr marL="285750" indent="-285750">
              <a:buFont typeface="Arial" pitchFamily="34" charset="0"/>
              <a:buChar char="•"/>
            </a:pPr>
            <a:r>
              <a:rPr lang="en-IN" sz="1600" dirty="0" smtClean="0"/>
              <a:t>Termination: </a:t>
            </a:r>
          </a:p>
          <a:p>
            <a:r>
              <a:rPr lang="en-IN" sz="1600" dirty="0"/>
              <a:t>	</a:t>
            </a:r>
            <a:r>
              <a:rPr lang="en-IN" dirty="0"/>
              <a:t>Experimentally, 15000 iterations was determined as the termination</a:t>
            </a:r>
          </a:p>
          <a:p>
            <a:r>
              <a:rPr lang="en-IN" dirty="0" smtClean="0"/>
              <a:t>	condition</a:t>
            </a:r>
            <a:endParaRPr lang="en-IN"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3808" y="1419622"/>
            <a:ext cx="2286879" cy="1204915"/>
          </a:xfrm>
          <a:prstGeom prst="rect">
            <a:avLst/>
          </a:prstGeom>
        </p:spPr>
      </p:pic>
    </p:spTree>
    <p:extLst>
      <p:ext uri="{BB962C8B-B14F-4D97-AF65-F5344CB8AC3E}">
        <p14:creationId xmlns:p14="http://schemas.microsoft.com/office/powerpoint/2010/main" val="24708562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9792" y="222413"/>
            <a:ext cx="3969210" cy="3718595"/>
          </a:xfrm>
          <a:prstGeom prst="rect">
            <a:avLst/>
          </a:prstGeom>
        </p:spPr>
      </p:pic>
      <p:sp>
        <p:nvSpPr>
          <p:cNvPr id="4" name="TextBox 3"/>
          <p:cNvSpPr txBox="1"/>
          <p:nvPr/>
        </p:nvSpPr>
        <p:spPr>
          <a:xfrm>
            <a:off x="3999754" y="4084542"/>
            <a:ext cx="1369286" cy="307777"/>
          </a:xfrm>
          <a:prstGeom prst="rect">
            <a:avLst/>
          </a:prstGeom>
          <a:noFill/>
        </p:spPr>
        <p:txBody>
          <a:bodyPr wrap="none" rtlCol="0">
            <a:spAutoFit/>
          </a:bodyPr>
          <a:lstStyle/>
          <a:p>
            <a:r>
              <a:rPr lang="en-IN" dirty="0" smtClean="0"/>
              <a:t>Sample results</a:t>
            </a:r>
            <a:endParaRPr lang="en-IN" dirty="0"/>
          </a:p>
        </p:txBody>
      </p:sp>
    </p:spTree>
    <p:extLst>
      <p:ext uri="{BB962C8B-B14F-4D97-AF65-F5344CB8AC3E}">
        <p14:creationId xmlns:p14="http://schemas.microsoft.com/office/powerpoint/2010/main" val="2776586468"/>
      </p:ext>
    </p:extLst>
  </p:cSld>
  <p:clrMapOvr>
    <a:masterClrMapping/>
  </p:clrMapOvr>
</p:sld>
</file>

<file path=ppt/theme/theme1.xml><?xml version="1.0" encoding="utf-8"?>
<a:theme xmlns:a="http://schemas.openxmlformats.org/drawingml/2006/main" name="Warwick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318</TotalTime>
  <Words>827</Words>
  <Application>Microsoft Office PowerPoint</Application>
  <PresentationFormat>On-screen Show (16:9)</PresentationFormat>
  <Paragraphs>137</Paragraphs>
  <Slides>23</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Roboto Slab</vt:lpstr>
      <vt:lpstr>Nixie One</vt:lpstr>
      <vt:lpstr>Warwick template</vt:lpstr>
      <vt:lpstr>COMPUTATIONAL CREATIVITY</vt:lpstr>
      <vt:lpstr>PowerPoint Presentation</vt:lpstr>
      <vt:lpstr>Can Computers be Creative?</vt:lpstr>
      <vt:lpstr>PowerPoint Presentation</vt:lpstr>
      <vt:lpstr>PowerPoint Presentation</vt:lpstr>
      <vt:lpstr>COMPUTATIONAL CREATIVITY AND ART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GENERATING NEW AND INTERESTIONG NAMES USING COMPUTERS</vt:lpstr>
      <vt:lpstr>PowerPoint Presentation</vt:lpstr>
      <vt:lpstr>MUSIC AND OTHER AREAS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CREATIVITY</dc:title>
  <dc:creator>Aakanksha</dc:creator>
  <cp:lastModifiedBy>Akshay PC</cp:lastModifiedBy>
  <cp:revision>26</cp:revision>
  <dcterms:modified xsi:type="dcterms:W3CDTF">2016-10-17T19:48:39Z</dcterms:modified>
</cp:coreProperties>
</file>